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61"/>
  </p:notesMasterIdLst>
  <p:sldIdLst>
    <p:sldId id="331" r:id="rId2"/>
    <p:sldId id="332" r:id="rId3"/>
    <p:sldId id="285" r:id="rId4"/>
    <p:sldId id="290" r:id="rId5"/>
    <p:sldId id="296" r:id="rId6"/>
    <p:sldId id="261" r:id="rId7"/>
    <p:sldId id="286" r:id="rId8"/>
    <p:sldId id="262" r:id="rId9"/>
    <p:sldId id="265" r:id="rId10"/>
    <p:sldId id="336" r:id="rId11"/>
    <p:sldId id="287" r:id="rId12"/>
    <p:sldId id="330" r:id="rId13"/>
    <p:sldId id="326" r:id="rId14"/>
    <p:sldId id="289" r:id="rId15"/>
    <p:sldId id="260" r:id="rId16"/>
    <p:sldId id="312" r:id="rId17"/>
    <p:sldId id="327" r:id="rId18"/>
    <p:sldId id="313" r:id="rId19"/>
    <p:sldId id="292" r:id="rId20"/>
    <p:sldId id="291" r:id="rId21"/>
    <p:sldId id="282" r:id="rId22"/>
    <p:sldId id="273" r:id="rId23"/>
    <p:sldId id="272" r:id="rId24"/>
    <p:sldId id="269" r:id="rId25"/>
    <p:sldId id="271" r:id="rId26"/>
    <p:sldId id="270" r:id="rId27"/>
    <p:sldId id="276" r:id="rId28"/>
    <p:sldId id="266" r:id="rId29"/>
    <p:sldId id="328" r:id="rId30"/>
    <p:sldId id="275" r:id="rId31"/>
    <p:sldId id="310" r:id="rId32"/>
    <p:sldId id="278" r:id="rId33"/>
    <p:sldId id="277" r:id="rId34"/>
    <p:sldId id="284" r:id="rId35"/>
    <p:sldId id="309" r:id="rId36"/>
    <p:sldId id="311" r:id="rId37"/>
    <p:sldId id="279" r:id="rId38"/>
    <p:sldId id="297" r:id="rId39"/>
    <p:sldId id="298" r:id="rId40"/>
    <p:sldId id="308" r:id="rId41"/>
    <p:sldId id="338" r:id="rId42"/>
    <p:sldId id="303" r:id="rId43"/>
    <p:sldId id="320" r:id="rId44"/>
    <p:sldId id="305" r:id="rId45"/>
    <p:sldId id="306" r:id="rId46"/>
    <p:sldId id="322" r:id="rId47"/>
    <p:sldId id="301" r:id="rId48"/>
    <p:sldId id="268" r:id="rId49"/>
    <p:sldId id="288" r:id="rId50"/>
    <p:sldId id="281" r:id="rId51"/>
    <p:sldId id="300" r:id="rId52"/>
    <p:sldId id="323" r:id="rId53"/>
    <p:sldId id="302" r:id="rId54"/>
    <p:sldId id="324" r:id="rId55"/>
    <p:sldId id="321" r:id="rId56"/>
    <p:sldId id="307" r:id="rId57"/>
    <p:sldId id="334" r:id="rId58"/>
    <p:sldId id="294" r:id="rId59"/>
    <p:sldId id="333" r:id="rId6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34559" autoAdjust="0"/>
    <p:restoredTop sz="86420" autoAdjust="0"/>
  </p:normalViewPr>
  <p:slideViewPr>
    <p:cSldViewPr>
      <p:cViewPr>
        <p:scale>
          <a:sx n="120" d="100"/>
          <a:sy n="120" d="100"/>
        </p:scale>
        <p:origin x="-1338" y="18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46" y="2292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61" Type="http://schemas.openxmlformats.org/officeDocument/2006/relationships/notesMaster" Target="notesMasters/notesMaster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CB0C43-4817-4B10-9C79-5027F632548A}" type="datetimeFigureOut">
              <a:rPr lang="ru-RU" smtClean="0"/>
              <a:pPr/>
              <a:t>24.02.2016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2946416-5409-4415-86BB-D1E46B3495E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46705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946416-5409-4415-86BB-D1E46B3495E6}" type="slidenum">
              <a:rPr lang="ru-RU" smtClean="0"/>
              <a:pPr/>
              <a:t>27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61965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946416-5409-4415-86BB-D1E46B3495E6}" type="slidenum">
              <a:rPr lang="ru-RU" smtClean="0"/>
              <a:pPr/>
              <a:t>33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314654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946416-5409-4415-86BB-D1E46B3495E6}" type="slidenum">
              <a:rPr lang="ru-RU" smtClean="0"/>
              <a:pPr/>
              <a:t>40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898658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946416-5409-4415-86BB-D1E46B3495E6}" type="slidenum">
              <a:rPr lang="ru-RU" smtClean="0"/>
              <a:pPr/>
              <a:t>41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946416-5409-4415-86BB-D1E46B3495E6}" type="slidenum">
              <a:rPr lang="ru-RU" smtClean="0"/>
              <a:pPr/>
              <a:t>55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2358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5" name="Group 94"/>
          <p:cNvGrpSpPr/>
          <p:nvPr/>
        </p:nvGrpSpPr>
        <p:grpSpPr>
          <a:xfrm>
            <a:off x="0" y="-30477"/>
            <a:ext cx="9067800" cy="6889273"/>
            <a:chOff x="0" y="-30477"/>
            <a:chExt cx="9067800" cy="6889273"/>
          </a:xfrm>
        </p:grpSpPr>
        <p:cxnSp>
          <p:nvCxnSpPr>
            <p:cNvPr id="110" name="Straight Connector 109"/>
            <p:cNvCxnSpPr/>
            <p:nvPr/>
          </p:nvCxnSpPr>
          <p:spPr>
            <a:xfrm rot="16200000" flipH="1">
              <a:off x="-14478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Straight Connector 176"/>
            <p:cNvCxnSpPr/>
            <p:nvPr/>
          </p:nvCxnSpPr>
          <p:spPr>
            <a:xfrm rot="16200000" flipH="1">
              <a:off x="-16383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Straight Connector 177"/>
            <p:cNvCxnSpPr/>
            <p:nvPr/>
          </p:nvCxnSpPr>
          <p:spPr>
            <a:xfrm rot="5400000">
              <a:off x="-14859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1" name="Straight Connector 180"/>
            <p:cNvCxnSpPr/>
            <p:nvPr/>
          </p:nvCxnSpPr>
          <p:spPr>
            <a:xfrm rot="5400000">
              <a:off x="-3238500" y="3314700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2" name="Straight Connector 181"/>
            <p:cNvCxnSpPr/>
            <p:nvPr/>
          </p:nvCxnSpPr>
          <p:spPr>
            <a:xfrm rot="16200000" flipH="1">
              <a:off x="-3314700" y="3314700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3" name="Straight Connector 182"/>
            <p:cNvCxnSpPr/>
            <p:nvPr/>
          </p:nvCxnSpPr>
          <p:spPr>
            <a:xfrm rot="16200000" flipH="1">
              <a:off x="-1371600" y="2971800"/>
              <a:ext cx="6858000" cy="9144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4" name="Straight Connector 183"/>
            <p:cNvCxnSpPr/>
            <p:nvPr/>
          </p:nvCxnSpPr>
          <p:spPr>
            <a:xfrm rot="16200000" flipH="1">
              <a:off x="-2819400" y="3200400"/>
              <a:ext cx="6858000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5" name="Straight Connector 184"/>
            <p:cNvCxnSpPr/>
            <p:nvPr/>
          </p:nvCxnSpPr>
          <p:spPr>
            <a:xfrm rot="5400000">
              <a:off x="-2705099" y="3238500"/>
              <a:ext cx="6858000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6" name="Straight Connector 185"/>
            <p:cNvCxnSpPr/>
            <p:nvPr/>
          </p:nvCxnSpPr>
          <p:spPr>
            <a:xfrm rot="16200000" flipH="1">
              <a:off x="-2133600" y="3200400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7" name="Straight Connector 186"/>
            <p:cNvCxnSpPr/>
            <p:nvPr/>
          </p:nvCxnSpPr>
          <p:spPr>
            <a:xfrm rot="16200000" flipH="1">
              <a:off x="-31242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8" name="Straight Connector 187"/>
            <p:cNvCxnSpPr/>
            <p:nvPr/>
          </p:nvCxnSpPr>
          <p:spPr>
            <a:xfrm rot="16200000" flipH="1">
              <a:off x="-1828799" y="3352799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9" name="Straight Connector 188"/>
            <p:cNvCxnSpPr/>
            <p:nvPr/>
          </p:nvCxnSpPr>
          <p:spPr>
            <a:xfrm rot="16200000" flipH="1">
              <a:off x="-28194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0" name="Straight Connector 189"/>
            <p:cNvCxnSpPr/>
            <p:nvPr/>
          </p:nvCxnSpPr>
          <p:spPr>
            <a:xfrm rot="16200000" flipH="1">
              <a:off x="-2438400" y="3124200"/>
              <a:ext cx="6858000" cy="609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" name="Straight Connector 164"/>
            <p:cNvCxnSpPr/>
            <p:nvPr/>
          </p:nvCxnSpPr>
          <p:spPr>
            <a:xfrm rot="5400000">
              <a:off x="-1731645" y="2722245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" name="Straight Connector 165"/>
            <p:cNvCxnSpPr/>
            <p:nvPr/>
          </p:nvCxnSpPr>
          <p:spPr>
            <a:xfrm rot="5400000">
              <a:off x="-1142048" y="3277552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Straight Connector 168"/>
            <p:cNvCxnSpPr/>
            <p:nvPr/>
          </p:nvCxnSpPr>
          <p:spPr>
            <a:xfrm rot="5400000">
              <a:off x="-9144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" name="Straight Connector 172"/>
            <p:cNvCxnSpPr/>
            <p:nvPr/>
          </p:nvCxnSpPr>
          <p:spPr>
            <a:xfrm rot="5400000">
              <a:off x="-1855470" y="3227070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Straight Connector 120"/>
            <p:cNvCxnSpPr/>
            <p:nvPr/>
          </p:nvCxnSpPr>
          <p:spPr>
            <a:xfrm rot="16200000" flipH="1">
              <a:off x="-2643187" y="3252788"/>
              <a:ext cx="6858000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5" name="Straight Connector 144"/>
            <p:cNvCxnSpPr/>
            <p:nvPr/>
          </p:nvCxnSpPr>
          <p:spPr>
            <a:xfrm rot="16200000" flipH="1">
              <a:off x="-1954530" y="3326130"/>
              <a:ext cx="6858000" cy="20574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Straight Connector 107"/>
            <p:cNvCxnSpPr/>
            <p:nvPr/>
          </p:nvCxnSpPr>
          <p:spPr>
            <a:xfrm rot="16200000" flipH="1">
              <a:off x="-23622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9" name="Straight Connector 208"/>
            <p:cNvCxnSpPr/>
            <p:nvPr/>
          </p:nvCxnSpPr>
          <p:spPr>
            <a:xfrm rot="16200000" flipH="1">
              <a:off x="-21336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0" name="Straight Connector 209"/>
            <p:cNvCxnSpPr/>
            <p:nvPr/>
          </p:nvCxnSpPr>
          <p:spPr>
            <a:xfrm rot="16200000" flipH="1">
              <a:off x="10668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1" name="Straight Connector 210"/>
            <p:cNvCxnSpPr/>
            <p:nvPr/>
          </p:nvCxnSpPr>
          <p:spPr>
            <a:xfrm rot="16200000" flipH="1">
              <a:off x="8763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2" name="Straight Connector 211"/>
            <p:cNvCxnSpPr/>
            <p:nvPr/>
          </p:nvCxnSpPr>
          <p:spPr>
            <a:xfrm rot="5400000">
              <a:off x="1028700" y="3238500"/>
              <a:ext cx="6858000" cy="3810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3" name="Straight Connector 212"/>
            <p:cNvCxnSpPr/>
            <p:nvPr/>
          </p:nvCxnSpPr>
          <p:spPr>
            <a:xfrm rot="5400000">
              <a:off x="-723900" y="3314700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4" name="Straight Connector 213"/>
            <p:cNvCxnSpPr/>
            <p:nvPr/>
          </p:nvCxnSpPr>
          <p:spPr>
            <a:xfrm rot="16200000" flipH="1">
              <a:off x="-800100" y="3314700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5" name="Straight Connector 214"/>
            <p:cNvCxnSpPr/>
            <p:nvPr/>
          </p:nvCxnSpPr>
          <p:spPr>
            <a:xfrm rot="5400000">
              <a:off x="-152400" y="3429000"/>
              <a:ext cx="6858000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6" name="Straight Connector 215"/>
            <p:cNvCxnSpPr/>
            <p:nvPr/>
          </p:nvCxnSpPr>
          <p:spPr>
            <a:xfrm rot="16200000" flipH="1">
              <a:off x="-304800" y="3200400"/>
              <a:ext cx="6858000" cy="4572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7" name="Straight Connector 216"/>
            <p:cNvCxnSpPr/>
            <p:nvPr/>
          </p:nvCxnSpPr>
          <p:spPr>
            <a:xfrm rot="5400000">
              <a:off x="-190499" y="3238500"/>
              <a:ext cx="6858000" cy="3810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8" name="Straight Connector 217"/>
            <p:cNvCxnSpPr/>
            <p:nvPr/>
          </p:nvCxnSpPr>
          <p:spPr>
            <a:xfrm rot="16200000" flipH="1">
              <a:off x="381000" y="3200400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9" name="Straight Connector 218"/>
            <p:cNvCxnSpPr/>
            <p:nvPr/>
          </p:nvCxnSpPr>
          <p:spPr>
            <a:xfrm rot="16200000" flipH="1">
              <a:off x="-609600" y="3276600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0" name="Straight Connector 219"/>
            <p:cNvCxnSpPr/>
            <p:nvPr/>
          </p:nvCxnSpPr>
          <p:spPr>
            <a:xfrm rot="16200000" flipH="1">
              <a:off x="685801" y="3352799"/>
              <a:ext cx="6858000" cy="152401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1" name="Straight Connector 220"/>
            <p:cNvCxnSpPr/>
            <p:nvPr/>
          </p:nvCxnSpPr>
          <p:spPr>
            <a:xfrm rot="16200000" flipH="1">
              <a:off x="-3048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2" name="Straight Connector 221"/>
            <p:cNvCxnSpPr/>
            <p:nvPr/>
          </p:nvCxnSpPr>
          <p:spPr>
            <a:xfrm rot="5400000">
              <a:off x="-1028700" y="3314700"/>
              <a:ext cx="6858000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3" name="Straight Connector 222"/>
            <p:cNvCxnSpPr/>
            <p:nvPr/>
          </p:nvCxnSpPr>
          <p:spPr>
            <a:xfrm rot="5400000">
              <a:off x="782955" y="2722245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4" name="Straight Connector 223"/>
            <p:cNvCxnSpPr/>
            <p:nvPr/>
          </p:nvCxnSpPr>
          <p:spPr>
            <a:xfrm rot="5400000">
              <a:off x="1372552" y="3277552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5" name="Straight Connector 224"/>
            <p:cNvCxnSpPr/>
            <p:nvPr/>
          </p:nvCxnSpPr>
          <p:spPr>
            <a:xfrm rot="5400000">
              <a:off x="16002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6" name="Straight Connector 225"/>
            <p:cNvCxnSpPr/>
            <p:nvPr/>
          </p:nvCxnSpPr>
          <p:spPr>
            <a:xfrm rot="5400000">
              <a:off x="659130" y="3227070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7" name="Straight Connector 226"/>
            <p:cNvCxnSpPr/>
            <p:nvPr/>
          </p:nvCxnSpPr>
          <p:spPr>
            <a:xfrm rot="16200000" flipH="1">
              <a:off x="-128587" y="3252788"/>
              <a:ext cx="6858000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8" name="Straight Connector 227"/>
            <p:cNvCxnSpPr/>
            <p:nvPr/>
          </p:nvCxnSpPr>
          <p:spPr>
            <a:xfrm rot="16200000" flipH="1">
              <a:off x="560070" y="3326130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9" name="Straight Connector 228"/>
            <p:cNvCxnSpPr/>
            <p:nvPr/>
          </p:nvCxnSpPr>
          <p:spPr>
            <a:xfrm rot="16200000" flipH="1">
              <a:off x="152400" y="3352800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0" name="Straight Connector 229"/>
            <p:cNvCxnSpPr/>
            <p:nvPr/>
          </p:nvCxnSpPr>
          <p:spPr>
            <a:xfrm rot="16200000" flipH="1">
              <a:off x="3810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7" name="Straight Connector 236"/>
            <p:cNvCxnSpPr/>
            <p:nvPr/>
          </p:nvCxnSpPr>
          <p:spPr>
            <a:xfrm rot="16200000" flipH="1">
              <a:off x="2743200" y="3352801"/>
              <a:ext cx="6858000" cy="1524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8" name="Straight Connector 237"/>
            <p:cNvCxnSpPr/>
            <p:nvPr/>
          </p:nvCxnSpPr>
          <p:spPr>
            <a:xfrm rot="16200000" flipH="1">
              <a:off x="2095501" y="3238501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9" name="Straight Connector 238"/>
            <p:cNvCxnSpPr/>
            <p:nvPr/>
          </p:nvCxnSpPr>
          <p:spPr>
            <a:xfrm rot="5400000">
              <a:off x="2705100" y="3238501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0" name="Straight Connector 239"/>
            <p:cNvCxnSpPr/>
            <p:nvPr/>
          </p:nvCxnSpPr>
          <p:spPr>
            <a:xfrm rot="5400000">
              <a:off x="1828801" y="3276600"/>
              <a:ext cx="6857999" cy="3048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1" name="Straight Connector 240"/>
            <p:cNvCxnSpPr/>
            <p:nvPr/>
          </p:nvCxnSpPr>
          <p:spPr>
            <a:xfrm rot="16200000" flipH="1">
              <a:off x="1066800" y="3200402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2" name="Straight Connector 241"/>
            <p:cNvCxnSpPr/>
            <p:nvPr/>
          </p:nvCxnSpPr>
          <p:spPr>
            <a:xfrm rot="16200000" flipH="1">
              <a:off x="2362201" y="3352800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3" name="Straight Connector 242"/>
            <p:cNvCxnSpPr/>
            <p:nvPr/>
          </p:nvCxnSpPr>
          <p:spPr>
            <a:xfrm rot="5400000">
              <a:off x="2646045" y="2722246"/>
              <a:ext cx="6858000" cy="1413510"/>
            </a:xfrm>
            <a:prstGeom prst="line">
              <a:avLst/>
            </a:prstGeom>
            <a:ln>
              <a:solidFill>
                <a:schemeClr val="accent1">
                  <a:alpha val="5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4" name="Straight Connector 243"/>
            <p:cNvCxnSpPr/>
            <p:nvPr/>
          </p:nvCxnSpPr>
          <p:spPr>
            <a:xfrm rot="5400000">
              <a:off x="3048952" y="3277553"/>
              <a:ext cx="6858000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5" name="Straight Connector 244"/>
            <p:cNvCxnSpPr/>
            <p:nvPr/>
          </p:nvCxnSpPr>
          <p:spPr>
            <a:xfrm rot="5400000">
              <a:off x="2895600" y="3276601"/>
              <a:ext cx="6858000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6" name="Straight Connector 245"/>
            <p:cNvCxnSpPr/>
            <p:nvPr/>
          </p:nvCxnSpPr>
          <p:spPr>
            <a:xfrm rot="5400000">
              <a:off x="2388870" y="3227071"/>
              <a:ext cx="6858000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7" name="Straight Connector 246"/>
            <p:cNvCxnSpPr/>
            <p:nvPr/>
          </p:nvCxnSpPr>
          <p:spPr>
            <a:xfrm rot="16200000" flipH="1">
              <a:off x="2236470" y="3326131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8" name="Straight Connector 247"/>
            <p:cNvCxnSpPr/>
            <p:nvPr/>
          </p:nvCxnSpPr>
          <p:spPr>
            <a:xfrm rot="16200000" flipH="1">
              <a:off x="1752600" y="3352801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9" name="Straight Connector 248"/>
            <p:cNvCxnSpPr/>
            <p:nvPr/>
          </p:nvCxnSpPr>
          <p:spPr>
            <a:xfrm rot="16200000" flipH="1">
              <a:off x="19812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0" name="Straight Connector 249"/>
            <p:cNvCxnSpPr/>
            <p:nvPr/>
          </p:nvCxnSpPr>
          <p:spPr>
            <a:xfrm rot="5400000">
              <a:off x="3467100" y="3314701"/>
              <a:ext cx="6858000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1" name="Straight Connector 250"/>
            <p:cNvCxnSpPr/>
            <p:nvPr/>
          </p:nvCxnSpPr>
          <p:spPr>
            <a:xfrm rot="16200000" flipH="1">
              <a:off x="3467099" y="3314701"/>
              <a:ext cx="6858000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2" name="Straight Connector 251"/>
            <p:cNvCxnSpPr/>
            <p:nvPr/>
          </p:nvCxnSpPr>
          <p:spPr>
            <a:xfrm rot="5400000">
              <a:off x="4038600" y="3429001"/>
              <a:ext cx="6858000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3" name="Straight Connector 252"/>
            <p:cNvCxnSpPr/>
            <p:nvPr/>
          </p:nvCxnSpPr>
          <p:spPr>
            <a:xfrm rot="16200000" flipH="1">
              <a:off x="3886200" y="3200401"/>
              <a:ext cx="6858000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4" name="Straight Connector 253"/>
            <p:cNvCxnSpPr/>
            <p:nvPr/>
          </p:nvCxnSpPr>
          <p:spPr>
            <a:xfrm rot="5400000">
              <a:off x="4000501" y="3238501"/>
              <a:ext cx="6858000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5" name="Straight Connector 254"/>
            <p:cNvCxnSpPr/>
            <p:nvPr/>
          </p:nvCxnSpPr>
          <p:spPr>
            <a:xfrm rot="16200000" flipH="1">
              <a:off x="4572000" y="3200401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7" name="Straight Connector 256"/>
            <p:cNvCxnSpPr/>
            <p:nvPr/>
          </p:nvCxnSpPr>
          <p:spPr>
            <a:xfrm rot="16200000" flipH="1">
              <a:off x="3733800" y="3352800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8" name="Straight Connector 257"/>
            <p:cNvCxnSpPr/>
            <p:nvPr/>
          </p:nvCxnSpPr>
          <p:spPr>
            <a:xfrm rot="5400000">
              <a:off x="3619500" y="3314700"/>
              <a:ext cx="6858000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9" name="Straight Connector 258"/>
            <p:cNvCxnSpPr/>
            <p:nvPr/>
          </p:nvCxnSpPr>
          <p:spPr>
            <a:xfrm rot="16200000" flipH="1">
              <a:off x="4214813" y="3252788"/>
              <a:ext cx="6858000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0" name="Straight Connector 259"/>
            <p:cNvCxnSpPr/>
            <p:nvPr/>
          </p:nvCxnSpPr>
          <p:spPr>
            <a:xfrm rot="16200000" flipH="1">
              <a:off x="4751070" y="3326131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1" name="Straight Connector 260"/>
            <p:cNvCxnSpPr/>
            <p:nvPr/>
          </p:nvCxnSpPr>
          <p:spPr>
            <a:xfrm rot="16200000" flipH="1">
              <a:off x="4343400" y="3352801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2" name="Straight Connector 261"/>
            <p:cNvCxnSpPr/>
            <p:nvPr/>
          </p:nvCxnSpPr>
          <p:spPr>
            <a:xfrm rot="16200000" flipH="1">
              <a:off x="4572000" y="3352801"/>
              <a:ext cx="6858000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4" name="Straight Connector 263"/>
            <p:cNvCxnSpPr/>
            <p:nvPr/>
          </p:nvCxnSpPr>
          <p:spPr>
            <a:xfrm rot="16200000" flipH="1">
              <a:off x="5257800" y="3352802"/>
              <a:ext cx="6858000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5" name="Straight Connector 264"/>
            <p:cNvCxnSpPr/>
            <p:nvPr/>
          </p:nvCxnSpPr>
          <p:spPr>
            <a:xfrm rot="16200000" flipH="1">
              <a:off x="5067300" y="3238502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6" name="Straight Connector 265"/>
            <p:cNvCxnSpPr/>
            <p:nvPr/>
          </p:nvCxnSpPr>
          <p:spPr>
            <a:xfrm rot="5400000">
              <a:off x="5219700" y="3238502"/>
              <a:ext cx="6858000" cy="3810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7" name="Straight Connector 266"/>
            <p:cNvCxnSpPr/>
            <p:nvPr/>
          </p:nvCxnSpPr>
          <p:spPr>
            <a:xfrm rot="16200000" flipH="1">
              <a:off x="4876801" y="3352801"/>
              <a:ext cx="6858000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8" name="Straight Connector 267"/>
            <p:cNvCxnSpPr/>
            <p:nvPr/>
          </p:nvCxnSpPr>
          <p:spPr>
            <a:xfrm rot="5400000">
              <a:off x="5527994" y="3318196"/>
              <a:ext cx="6888479" cy="191133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0" name="Straight Connector 269"/>
            <p:cNvCxnSpPr/>
            <p:nvPr/>
          </p:nvCxnSpPr>
          <p:spPr>
            <a:xfrm rot="5400000">
              <a:off x="4850130" y="3227072"/>
              <a:ext cx="6858000" cy="40386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1" name="Straight Connector 270"/>
            <p:cNvCxnSpPr/>
            <p:nvPr/>
          </p:nvCxnSpPr>
          <p:spPr>
            <a:xfrm rot="16200000" flipH="1">
              <a:off x="4751070" y="3326132"/>
              <a:ext cx="6858000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8" name="Straight Connector 277"/>
            <p:cNvCxnSpPr/>
            <p:nvPr/>
          </p:nvCxnSpPr>
          <p:spPr>
            <a:xfrm rot="5400000">
              <a:off x="5562599" y="3429001"/>
              <a:ext cx="6858002" cy="1588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3" name="Straight Connector 282"/>
            <p:cNvCxnSpPr/>
            <p:nvPr/>
          </p:nvCxnSpPr>
          <p:spPr>
            <a:xfrm rot="5400000">
              <a:off x="2552700" y="3390900"/>
              <a:ext cx="6858000" cy="76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9" name="Straight Connector 288"/>
            <p:cNvCxnSpPr/>
            <p:nvPr/>
          </p:nvCxnSpPr>
          <p:spPr>
            <a:xfrm rot="16200000" flipH="1">
              <a:off x="3048000" y="3352800"/>
              <a:ext cx="6858000" cy="1524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2" name="Straight Connector 291"/>
            <p:cNvCxnSpPr/>
            <p:nvPr/>
          </p:nvCxnSpPr>
          <p:spPr>
            <a:xfrm rot="16200000" flipH="1">
              <a:off x="3238500" y="3238500"/>
              <a:ext cx="6858000" cy="381000"/>
            </a:xfrm>
            <a:prstGeom prst="line">
              <a:avLst/>
            </a:prstGeom>
            <a:ln w="19050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4" name="Straight Connector 293"/>
            <p:cNvCxnSpPr/>
            <p:nvPr/>
          </p:nvCxnSpPr>
          <p:spPr>
            <a:xfrm rot="5400000">
              <a:off x="2133600" y="3276600"/>
              <a:ext cx="6858000" cy="3048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8" name="Straight Connector 297"/>
            <p:cNvCxnSpPr/>
            <p:nvPr/>
          </p:nvCxnSpPr>
          <p:spPr>
            <a:xfrm rot="16200000" flipH="1">
              <a:off x="3148013" y="3252789"/>
              <a:ext cx="6858000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9" name="Straight Connector 298"/>
            <p:cNvCxnSpPr/>
            <p:nvPr/>
          </p:nvCxnSpPr>
          <p:spPr>
            <a:xfrm rot="5400000">
              <a:off x="3771900" y="3238500"/>
              <a:ext cx="6858000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2" name="Straight Connector 301"/>
            <p:cNvCxnSpPr/>
            <p:nvPr/>
          </p:nvCxnSpPr>
          <p:spPr>
            <a:xfrm rot="5400000">
              <a:off x="4229100" y="2933700"/>
              <a:ext cx="6858000" cy="990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7" name="Straight Connector 306"/>
            <p:cNvCxnSpPr/>
            <p:nvPr/>
          </p:nvCxnSpPr>
          <p:spPr>
            <a:xfrm rot="16200000" flipH="1">
              <a:off x="1371600" y="3200403"/>
              <a:ext cx="6858000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79A253-E795-4BF3-9DE5-BB2BCE6A7577}" type="datetimeFigureOut">
              <a:rPr lang="ru-RU" smtClean="0"/>
              <a:pPr/>
              <a:t>24.02.2016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3893F-64B2-48CB-94A8-9E9129A1ABC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3" name="Rectangle 112"/>
          <p:cNvSpPr/>
          <p:nvPr/>
        </p:nvSpPr>
        <p:spPr>
          <a:xfrm>
            <a:off x="0" y="1905000"/>
            <a:ext cx="4953000" cy="31242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grpSp>
        <p:nvGrpSpPr>
          <p:cNvPr id="94" name="Group 93"/>
          <p:cNvGrpSpPr/>
          <p:nvPr/>
        </p:nvGrpSpPr>
        <p:grpSpPr>
          <a:xfrm>
            <a:off x="0" y="2057400"/>
            <a:ext cx="4801394" cy="2820988"/>
            <a:chOff x="0" y="2057400"/>
            <a:chExt cx="4801394" cy="2820988"/>
          </a:xfrm>
        </p:grpSpPr>
        <p:cxnSp>
          <p:nvCxnSpPr>
            <p:cNvPr id="117" name="Straight Connector 116"/>
            <p:cNvCxnSpPr/>
            <p:nvPr/>
          </p:nvCxnSpPr>
          <p:spPr>
            <a:xfrm>
              <a:off x="0" y="2057400"/>
              <a:ext cx="4800600" cy="1588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Straight Connector 117"/>
            <p:cNvCxnSpPr/>
            <p:nvPr/>
          </p:nvCxnSpPr>
          <p:spPr>
            <a:xfrm>
              <a:off x="0" y="4876800"/>
              <a:ext cx="4800600" cy="1588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Straight Connector 119"/>
            <p:cNvCxnSpPr/>
            <p:nvPr/>
          </p:nvCxnSpPr>
          <p:spPr>
            <a:xfrm rot="5400000">
              <a:off x="3391694" y="3467100"/>
              <a:ext cx="2818606" cy="794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8600" y="2130425"/>
            <a:ext cx="4419600" cy="1600327"/>
          </a:xfrm>
        </p:spPr>
        <p:txBody>
          <a:bodyPr anchor="b">
            <a:normAutofit/>
          </a:bodyPr>
          <a:lstStyle>
            <a:lvl1pPr algn="l">
              <a:defRPr sz="3600" b="1" cap="none" spc="40" baseline="0">
                <a:ln w="13335" cmpd="sng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" y="3733800"/>
            <a:ext cx="4419600" cy="1066800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79A253-E795-4BF3-9DE5-BB2BCE6A7577}" type="datetimeFigureOut">
              <a:rPr lang="ru-RU" smtClean="0"/>
              <a:pPr/>
              <a:t>24.02.2016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3893F-64B2-48CB-94A8-9E9129A1ABC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79A253-E795-4BF3-9DE5-BB2BCE6A7577}" type="datetimeFigureOut">
              <a:rPr lang="ru-RU" smtClean="0"/>
              <a:pPr/>
              <a:t>24.02.2016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3893F-64B2-48CB-94A8-9E9129A1ABC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79A253-E795-4BF3-9DE5-BB2BCE6A7577}" type="datetimeFigureOut">
              <a:rPr lang="ru-RU" smtClean="0"/>
              <a:pPr/>
              <a:t>24.02.2016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3893F-64B2-48CB-94A8-9E9129A1ABC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92"/>
          <p:cNvGrpSpPr/>
          <p:nvPr/>
        </p:nvGrpSpPr>
        <p:grpSpPr>
          <a:xfrm>
            <a:off x="1" y="-30478"/>
            <a:ext cx="9067799" cy="4846320"/>
            <a:chOff x="1" y="-30477"/>
            <a:chExt cx="9067799" cy="4526277"/>
          </a:xfrm>
        </p:grpSpPr>
        <p:cxnSp>
          <p:nvCxnSpPr>
            <p:cNvPr id="8" name="Straight Connector 7"/>
            <p:cNvCxnSpPr/>
            <p:nvPr/>
          </p:nvCxnSpPr>
          <p:spPr>
            <a:xfrm rot="16200000" flipH="1">
              <a:off x="-27166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rot="16200000" flipH="1">
              <a:off x="-46216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rot="5400000">
              <a:off x="-30976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5400000">
              <a:off x="-206236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rot="16200000" flipH="1">
              <a:off x="-2138565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 rot="16200000" flipH="1">
              <a:off x="-195465" y="1785212"/>
              <a:ext cx="4505731" cy="9144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6200000" flipH="1">
              <a:off x="-1643265" y="2013812"/>
              <a:ext cx="4505731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5400000">
              <a:off x="-1528964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6200000" flipH="1">
              <a:off x="-957465" y="2013812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6200000" flipH="1">
              <a:off x="-194806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6200000" flipH="1">
              <a:off x="-652664" y="2166211"/>
              <a:ext cx="4505731" cy="152401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 rot="16200000" flipH="1">
              <a:off x="-164326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rot="16200000" flipH="1">
              <a:off x="-1790700" y="2019300"/>
              <a:ext cx="4495800" cy="4572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rot="5400000">
              <a:off x="-55551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 rot="5400000">
              <a:off x="34087" y="2090964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 rot="5400000">
              <a:off x="2617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>
            <a:xfrm rot="5400000">
              <a:off x="-67933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 rot="16200000" flipH="1">
              <a:off x="-1467052" y="2066200"/>
              <a:ext cx="4505731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 rot="16200000" flipH="1">
              <a:off x="-77839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 rot="16200000" flipH="1">
              <a:off x="-118606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 rot="16200000" flipH="1">
              <a:off x="-95746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 rot="16200000" flipH="1">
              <a:off x="22429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 rot="16200000" flipH="1">
              <a:off x="20524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 rot="5400000">
              <a:off x="2204835" y="2051912"/>
              <a:ext cx="4505731" cy="3810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/>
          </p:nvCxnSpPr>
          <p:spPr>
            <a:xfrm rot="5400000">
              <a:off x="45223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 rot="16200000" flipH="1">
              <a:off x="376035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 rot="5400000">
              <a:off x="1023735" y="2242139"/>
              <a:ext cx="4505731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/>
            <p:nvPr/>
          </p:nvCxnSpPr>
          <p:spPr>
            <a:xfrm rot="16200000" flipH="1">
              <a:off x="871335" y="2013812"/>
              <a:ext cx="4505731" cy="4572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/>
            <p:cNvCxnSpPr/>
            <p:nvPr/>
          </p:nvCxnSpPr>
          <p:spPr>
            <a:xfrm rot="5400000">
              <a:off x="985636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/>
            <p:cNvCxnSpPr/>
            <p:nvPr/>
          </p:nvCxnSpPr>
          <p:spPr>
            <a:xfrm rot="16200000" flipH="1">
              <a:off x="1557135" y="2013812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/>
            <p:cNvCxnSpPr/>
            <p:nvPr/>
          </p:nvCxnSpPr>
          <p:spPr>
            <a:xfrm rot="16200000" flipH="1">
              <a:off x="5665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/>
            <p:nvPr/>
          </p:nvCxnSpPr>
          <p:spPr>
            <a:xfrm rot="16200000" flipH="1">
              <a:off x="1861936" y="2166211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/>
            <p:cNvCxnSpPr/>
            <p:nvPr/>
          </p:nvCxnSpPr>
          <p:spPr>
            <a:xfrm rot="16200000" flipH="1">
              <a:off x="8713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0"/>
            <p:cNvCxnSpPr/>
            <p:nvPr/>
          </p:nvCxnSpPr>
          <p:spPr>
            <a:xfrm rot="5400000">
              <a:off x="147435" y="2128112"/>
              <a:ext cx="4505731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/>
            <p:cNvCxnSpPr/>
            <p:nvPr/>
          </p:nvCxnSpPr>
          <p:spPr>
            <a:xfrm rot="5400000">
              <a:off x="195909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2"/>
            <p:cNvCxnSpPr/>
            <p:nvPr/>
          </p:nvCxnSpPr>
          <p:spPr>
            <a:xfrm rot="5400000">
              <a:off x="2548687" y="2090964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/>
            <p:cNvCxnSpPr/>
            <p:nvPr/>
          </p:nvCxnSpPr>
          <p:spPr>
            <a:xfrm rot="5400000">
              <a:off x="27763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/>
            <p:cNvCxnSpPr/>
            <p:nvPr/>
          </p:nvCxnSpPr>
          <p:spPr>
            <a:xfrm rot="5400000">
              <a:off x="183526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/>
            <p:cNvCxnSpPr/>
            <p:nvPr/>
          </p:nvCxnSpPr>
          <p:spPr>
            <a:xfrm rot="16200000" flipH="1">
              <a:off x="1047548" y="2066200"/>
              <a:ext cx="4505731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6"/>
            <p:cNvCxnSpPr/>
            <p:nvPr/>
          </p:nvCxnSpPr>
          <p:spPr>
            <a:xfrm rot="16200000" flipH="1">
              <a:off x="17362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/>
            <p:nvPr/>
          </p:nvCxnSpPr>
          <p:spPr>
            <a:xfrm rot="16200000" flipH="1">
              <a:off x="13285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/>
            <p:cNvCxnSpPr/>
            <p:nvPr/>
          </p:nvCxnSpPr>
          <p:spPr>
            <a:xfrm rot="16200000" flipH="1">
              <a:off x="1557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/>
            <p:cNvCxnSpPr/>
            <p:nvPr/>
          </p:nvCxnSpPr>
          <p:spPr>
            <a:xfrm rot="16200000" flipH="1">
              <a:off x="3919335" y="2166212"/>
              <a:ext cx="4505731" cy="152400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/>
            <p:cNvCxnSpPr/>
            <p:nvPr/>
          </p:nvCxnSpPr>
          <p:spPr>
            <a:xfrm rot="16200000" flipH="1">
              <a:off x="3271636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/>
            <p:cNvCxnSpPr/>
            <p:nvPr/>
          </p:nvCxnSpPr>
          <p:spPr>
            <a:xfrm rot="5400000">
              <a:off x="38812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/>
            <p:cNvCxnSpPr/>
            <p:nvPr/>
          </p:nvCxnSpPr>
          <p:spPr>
            <a:xfrm rot="5400000">
              <a:off x="3004936" y="2090012"/>
              <a:ext cx="4505730" cy="3048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/>
            <p:nvPr/>
          </p:nvCxnSpPr>
          <p:spPr>
            <a:xfrm rot="16200000" flipH="1">
              <a:off x="2242935" y="2013813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/>
            <p:cNvCxnSpPr/>
            <p:nvPr/>
          </p:nvCxnSpPr>
          <p:spPr>
            <a:xfrm rot="16200000" flipH="1">
              <a:off x="3538336" y="2166212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/>
            <p:cNvCxnSpPr/>
            <p:nvPr/>
          </p:nvCxnSpPr>
          <p:spPr>
            <a:xfrm rot="5400000">
              <a:off x="3822180" y="1535657"/>
              <a:ext cx="4505731" cy="1413510"/>
            </a:xfrm>
            <a:prstGeom prst="line">
              <a:avLst/>
            </a:prstGeom>
            <a:ln>
              <a:solidFill>
                <a:schemeClr val="accent1">
                  <a:alpha val="5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/>
            <p:cNvCxnSpPr/>
            <p:nvPr/>
          </p:nvCxnSpPr>
          <p:spPr>
            <a:xfrm rot="5400000">
              <a:off x="4225087" y="2090965"/>
              <a:ext cx="4505731" cy="302895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57"/>
            <p:cNvCxnSpPr/>
            <p:nvPr/>
          </p:nvCxnSpPr>
          <p:spPr>
            <a:xfrm rot="5400000">
              <a:off x="4071735" y="2090012"/>
              <a:ext cx="450573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/>
            <p:cNvCxnSpPr/>
            <p:nvPr/>
          </p:nvCxnSpPr>
          <p:spPr>
            <a:xfrm rot="5400000">
              <a:off x="3565005" y="2040482"/>
              <a:ext cx="4505731" cy="40386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/>
            <p:cNvCxnSpPr/>
            <p:nvPr/>
          </p:nvCxnSpPr>
          <p:spPr>
            <a:xfrm rot="16200000" flipH="1">
              <a:off x="34126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/>
            <p:cNvCxnSpPr/>
            <p:nvPr/>
          </p:nvCxnSpPr>
          <p:spPr>
            <a:xfrm rot="16200000" flipH="1">
              <a:off x="2928735" y="2166212"/>
              <a:ext cx="4505731" cy="152400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/>
            <p:cNvCxnSpPr/>
            <p:nvPr/>
          </p:nvCxnSpPr>
          <p:spPr>
            <a:xfrm rot="16200000" flipH="1">
              <a:off x="3081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/>
            <p:cNvCxnSpPr/>
            <p:nvPr/>
          </p:nvCxnSpPr>
          <p:spPr>
            <a:xfrm rot="5400000">
              <a:off x="4643235" y="2128112"/>
              <a:ext cx="450573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/>
            <p:cNvCxnSpPr/>
            <p:nvPr/>
          </p:nvCxnSpPr>
          <p:spPr>
            <a:xfrm rot="16200000" flipH="1">
              <a:off x="4643234" y="2128112"/>
              <a:ext cx="450573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/>
            <p:cNvCxnSpPr/>
            <p:nvPr/>
          </p:nvCxnSpPr>
          <p:spPr>
            <a:xfrm rot="5400000">
              <a:off x="5214735" y="2242140"/>
              <a:ext cx="4505731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/>
            <p:cNvCxnSpPr/>
            <p:nvPr/>
          </p:nvCxnSpPr>
          <p:spPr>
            <a:xfrm rot="16200000" flipH="1">
              <a:off x="5062335" y="2013812"/>
              <a:ext cx="4505731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/>
            <p:cNvCxnSpPr/>
            <p:nvPr/>
          </p:nvCxnSpPr>
          <p:spPr>
            <a:xfrm rot="5400000">
              <a:off x="5176636" y="2051912"/>
              <a:ext cx="450573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/>
            <p:cNvCxnSpPr/>
            <p:nvPr/>
          </p:nvCxnSpPr>
          <p:spPr>
            <a:xfrm rot="16200000" flipH="1">
              <a:off x="5748135" y="2013813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/>
            <p:cNvCxnSpPr/>
            <p:nvPr/>
          </p:nvCxnSpPr>
          <p:spPr>
            <a:xfrm rot="16200000" flipH="1">
              <a:off x="49099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/>
            <p:cNvCxnSpPr/>
            <p:nvPr/>
          </p:nvCxnSpPr>
          <p:spPr>
            <a:xfrm rot="5400000">
              <a:off x="4795635" y="2128112"/>
              <a:ext cx="4505731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/>
            <p:cNvCxnSpPr/>
            <p:nvPr/>
          </p:nvCxnSpPr>
          <p:spPr>
            <a:xfrm rot="16200000" flipH="1">
              <a:off x="5390948" y="2066200"/>
              <a:ext cx="4505731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/>
            <p:cNvCxnSpPr/>
            <p:nvPr/>
          </p:nvCxnSpPr>
          <p:spPr>
            <a:xfrm rot="16200000" flipH="1">
              <a:off x="5927205" y="2139542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72"/>
            <p:cNvCxnSpPr/>
            <p:nvPr/>
          </p:nvCxnSpPr>
          <p:spPr>
            <a:xfrm rot="16200000" flipH="1">
              <a:off x="5519535" y="2166212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/>
            <p:cNvCxnSpPr/>
            <p:nvPr/>
          </p:nvCxnSpPr>
          <p:spPr>
            <a:xfrm rot="16200000" flipH="1">
              <a:off x="5748135" y="2166212"/>
              <a:ext cx="450573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74"/>
            <p:cNvCxnSpPr/>
            <p:nvPr/>
          </p:nvCxnSpPr>
          <p:spPr>
            <a:xfrm rot="16200000" flipH="1">
              <a:off x="6433935" y="2166213"/>
              <a:ext cx="450573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75"/>
            <p:cNvCxnSpPr/>
            <p:nvPr/>
          </p:nvCxnSpPr>
          <p:spPr>
            <a:xfrm rot="16200000" flipH="1">
              <a:off x="6243435" y="2051913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Connector 76"/>
            <p:cNvCxnSpPr/>
            <p:nvPr/>
          </p:nvCxnSpPr>
          <p:spPr>
            <a:xfrm rot="5400000">
              <a:off x="6395835" y="2051913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Connector 77"/>
            <p:cNvCxnSpPr/>
            <p:nvPr/>
          </p:nvCxnSpPr>
          <p:spPr>
            <a:xfrm rot="16200000" flipH="1">
              <a:off x="6052936" y="2166212"/>
              <a:ext cx="4505731" cy="15240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78"/>
            <p:cNvCxnSpPr/>
            <p:nvPr/>
          </p:nvCxnSpPr>
          <p:spPr>
            <a:xfrm rot="5400000">
              <a:off x="6709356" y="2136834"/>
              <a:ext cx="4525755" cy="191133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79"/>
            <p:cNvCxnSpPr/>
            <p:nvPr/>
          </p:nvCxnSpPr>
          <p:spPr>
            <a:xfrm rot="5400000">
              <a:off x="6026265" y="2040483"/>
              <a:ext cx="4505731" cy="40386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0"/>
            <p:cNvCxnSpPr/>
            <p:nvPr/>
          </p:nvCxnSpPr>
          <p:spPr>
            <a:xfrm rot="16200000" flipH="1">
              <a:off x="5927205" y="2139543"/>
              <a:ext cx="4505731" cy="20574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Connector 81"/>
            <p:cNvCxnSpPr/>
            <p:nvPr/>
          </p:nvCxnSpPr>
          <p:spPr>
            <a:xfrm rot="5400000">
              <a:off x="6738734" y="2242140"/>
              <a:ext cx="4505732" cy="1588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82"/>
            <p:cNvCxnSpPr/>
            <p:nvPr/>
          </p:nvCxnSpPr>
          <p:spPr>
            <a:xfrm rot="5400000">
              <a:off x="3728835" y="2204312"/>
              <a:ext cx="4505731" cy="76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83"/>
            <p:cNvCxnSpPr/>
            <p:nvPr/>
          </p:nvCxnSpPr>
          <p:spPr>
            <a:xfrm rot="16200000" flipH="1">
              <a:off x="4224135" y="2166212"/>
              <a:ext cx="4505731" cy="1524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Connector 84"/>
            <p:cNvCxnSpPr/>
            <p:nvPr/>
          </p:nvCxnSpPr>
          <p:spPr>
            <a:xfrm rot="16200000" flipH="1">
              <a:off x="4414635" y="2051912"/>
              <a:ext cx="4505731" cy="381000"/>
            </a:xfrm>
            <a:prstGeom prst="line">
              <a:avLst/>
            </a:prstGeom>
            <a:ln w="19050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85"/>
            <p:cNvCxnSpPr/>
            <p:nvPr/>
          </p:nvCxnSpPr>
          <p:spPr>
            <a:xfrm rot="5400000">
              <a:off x="3309735" y="2090012"/>
              <a:ext cx="4505731" cy="3048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86"/>
            <p:cNvCxnSpPr/>
            <p:nvPr/>
          </p:nvCxnSpPr>
          <p:spPr>
            <a:xfrm rot="16200000" flipH="1">
              <a:off x="4324148" y="2066200"/>
              <a:ext cx="4505731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87"/>
            <p:cNvCxnSpPr/>
            <p:nvPr/>
          </p:nvCxnSpPr>
          <p:spPr>
            <a:xfrm rot="5400000">
              <a:off x="4948035" y="2051912"/>
              <a:ext cx="450573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Straight Connector 88"/>
            <p:cNvCxnSpPr/>
            <p:nvPr/>
          </p:nvCxnSpPr>
          <p:spPr>
            <a:xfrm rot="5400000">
              <a:off x="5405235" y="1747112"/>
              <a:ext cx="4505731" cy="990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Straight Connector 89"/>
            <p:cNvCxnSpPr/>
            <p:nvPr/>
          </p:nvCxnSpPr>
          <p:spPr>
            <a:xfrm rot="16200000" flipH="1">
              <a:off x="2547735" y="2013814"/>
              <a:ext cx="4505731" cy="457199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4" name="Rectangle 93"/>
          <p:cNvSpPr/>
          <p:nvPr/>
        </p:nvSpPr>
        <p:spPr>
          <a:xfrm>
            <a:off x="0" y="4311168"/>
            <a:ext cx="9144000" cy="1905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96" name="Straight Connector 95"/>
          <p:cNvCxnSpPr/>
          <p:nvPr/>
        </p:nvCxnSpPr>
        <p:spPr>
          <a:xfrm>
            <a:off x="0" y="4387368"/>
            <a:ext cx="914400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Straight Connector 96"/>
          <p:cNvCxnSpPr/>
          <p:nvPr/>
        </p:nvCxnSpPr>
        <p:spPr>
          <a:xfrm>
            <a:off x="0" y="6138380"/>
            <a:ext cx="914400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621364"/>
            <a:ext cx="8305800" cy="414649"/>
          </a:xfrm>
        </p:spPr>
        <p:txBody>
          <a:bodyPr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5" name="Title 94"/>
          <p:cNvSpPr>
            <a:spLocks noGrp="1"/>
          </p:cNvSpPr>
          <p:nvPr>
            <p:ph type="title"/>
          </p:nvPr>
        </p:nvSpPr>
        <p:spPr>
          <a:xfrm>
            <a:off x="457200" y="4463568"/>
            <a:ext cx="83058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79A253-E795-4BF3-9DE5-BB2BCE6A7577}" type="datetimeFigureOut">
              <a:rPr lang="ru-RU" smtClean="0"/>
              <a:pPr/>
              <a:t>24.02.2016</a:t>
            </a:fld>
            <a:endParaRPr lang="ru-RU"/>
          </a:p>
        </p:txBody>
      </p:sp>
      <p:sp>
        <p:nvSpPr>
          <p:cNvPr id="91" name="Footer Placeholder 9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2" name="Slide Number Placeholder 9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3893F-64B2-48CB-94A8-9E9129A1ABC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79A253-E795-4BF3-9DE5-BB2BCE6A7577}" type="datetimeFigureOut">
              <a:rPr lang="ru-RU" smtClean="0"/>
              <a:pPr/>
              <a:t>24.02.2016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3893F-64B2-48CB-94A8-9E9129A1ABC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79A253-E795-4BF3-9DE5-BB2BCE6A7577}" type="datetimeFigureOut">
              <a:rPr lang="ru-RU" smtClean="0"/>
              <a:pPr/>
              <a:t>24.02.2016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3893F-64B2-48CB-94A8-9E9129A1ABC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79A253-E795-4BF3-9DE5-BB2BCE6A7577}" type="datetimeFigureOut">
              <a:rPr lang="ru-RU" smtClean="0"/>
              <a:pPr/>
              <a:t>24.02.2016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3893F-64B2-48CB-94A8-9E9129A1ABC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79A253-E795-4BF3-9DE5-BB2BCE6A7577}" type="datetimeFigureOut">
              <a:rPr lang="ru-RU" smtClean="0"/>
              <a:pPr/>
              <a:t>24.02.2016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3893F-64B2-48CB-94A8-9E9129A1ABC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00400" y="273050"/>
            <a:ext cx="54864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79A253-E795-4BF3-9DE5-BB2BCE6A7577}" type="datetimeFigureOut">
              <a:rPr lang="ru-RU" smtClean="0"/>
              <a:pPr/>
              <a:t>24.02.2016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3893F-64B2-48CB-94A8-9E9129A1ABC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7" name="Rectangle 36"/>
          <p:cNvSpPr/>
          <p:nvPr/>
        </p:nvSpPr>
        <p:spPr>
          <a:xfrm>
            <a:off x="0" y="1563624"/>
            <a:ext cx="2761488" cy="331317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39" name="Straight Connector 38"/>
          <p:cNvCxnSpPr/>
          <p:nvPr/>
        </p:nvCxnSpPr>
        <p:spPr>
          <a:xfrm rot="5400000">
            <a:off x="1128157" y="3221339"/>
            <a:ext cx="3017520" cy="794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0" y="1712976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>
            <a:off x="0" y="4733544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901952"/>
            <a:ext cx="2377440" cy="137160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tabLst>
                <a:tab pos="3830638" algn="l"/>
              </a:tabLst>
              <a:defRPr lang="en-US" sz="2600" b="1" kern="1200" cap="none" spc="20" baseline="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3273552"/>
            <a:ext cx="2377440" cy="1371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200400" y="381000"/>
            <a:ext cx="5562600" cy="5638800"/>
          </a:xfrm>
          <a:solidFill>
            <a:schemeClr val="bg2"/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79A253-E795-4BF3-9DE5-BB2BCE6A7577}" type="datetimeFigureOut">
              <a:rPr lang="ru-RU" smtClean="0"/>
              <a:pPr/>
              <a:t>24.02.2016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A3893F-64B2-48CB-94A8-9E9129A1ABC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3" name="Rectangle 32"/>
          <p:cNvSpPr/>
          <p:nvPr/>
        </p:nvSpPr>
        <p:spPr>
          <a:xfrm>
            <a:off x="0" y="1563624"/>
            <a:ext cx="2761488" cy="3313176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cxnSp>
        <p:nvCxnSpPr>
          <p:cNvPr id="34" name="Straight Connector 33"/>
          <p:cNvCxnSpPr/>
          <p:nvPr/>
        </p:nvCxnSpPr>
        <p:spPr>
          <a:xfrm rot="5400000">
            <a:off x="1128157" y="3221339"/>
            <a:ext cx="3017520" cy="794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0" y="1712976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/>
        </p:nvCxnSpPr>
        <p:spPr>
          <a:xfrm>
            <a:off x="0" y="4733544"/>
            <a:ext cx="265176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5448" y="1905000"/>
            <a:ext cx="2377440" cy="1371600"/>
          </a:xfrm>
        </p:spPr>
        <p:txBody>
          <a:bodyPr anchor="b">
            <a:normAutofit/>
          </a:bodyPr>
          <a:lstStyle>
            <a:lvl1pPr algn="l">
              <a:defRPr sz="2600" b="1" cap="none" spc="20" baseline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52400" y="3276600"/>
            <a:ext cx="2377440" cy="1371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Rectangle 189"/>
          <p:cNvSpPr/>
          <p:nvPr/>
        </p:nvSpPr>
        <p:spPr>
          <a:xfrm>
            <a:off x="149352" y="137160"/>
            <a:ext cx="8869680" cy="6583680"/>
          </a:xfrm>
          <a:prstGeom prst="rect">
            <a:avLst/>
          </a:prstGeom>
          <a:noFill/>
          <a:ln w="19050" cmpd="sng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1240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FC79A253-E795-4BF3-9DE5-BB2BCE6A7577}" type="datetimeFigureOut">
              <a:rPr lang="ru-RU" smtClean="0"/>
              <a:pPr/>
              <a:t>24.02.2016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31123" y="6312408"/>
            <a:ext cx="348175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1240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81A3893F-64B2-48CB-94A8-9E9129A1ABC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tabLst>
          <a:tab pos="3830638" algn="l"/>
        </a:tabLst>
        <a:defRPr sz="3600" b="1" kern="1200" cap="none" spc="50">
          <a:ln w="13335" cmpd="sng">
            <a:solidFill>
              <a:schemeClr val="accent1">
                <a:lumMod val="50000"/>
              </a:schemeClr>
            </a:solidFill>
            <a:prstDash val="solid"/>
          </a:ln>
          <a:solidFill>
            <a:schemeClr val="accent6">
              <a:tint val="1000"/>
            </a:schemeClr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8872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91640" indent="-18288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4884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0.jpeg"/><Relationship Id="rId4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8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2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4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9.png"/><Relationship Id="rId4" Type="http://schemas.openxmlformats.org/officeDocument/2006/relationships/image" Target="../media/image4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5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2.jpeg"/><Relationship Id="rId5" Type="http://schemas.openxmlformats.org/officeDocument/2006/relationships/image" Target="../media/image51.jpeg"/><Relationship Id="rId4" Type="http://schemas.openxmlformats.org/officeDocument/2006/relationships/image" Target="../media/image50.jpe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0.jpe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_0481.jpg"/>
          <p:cNvPicPr>
            <a:picLocks noChangeAspect="1"/>
          </p:cNvPicPr>
          <p:nvPr/>
        </p:nvPicPr>
        <p:blipFill>
          <a:blip r:embed="rId2" cstate="print">
            <a:lum bright="-10000" contrast="40000"/>
          </a:blip>
          <a:stretch>
            <a:fillRect/>
          </a:stretch>
        </p:blipFill>
        <p:spPr>
          <a:xfrm>
            <a:off x="-203200" y="0"/>
            <a:ext cx="9347200" cy="70104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101722" y="6237312"/>
            <a:ext cx="280442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Зданович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А.В.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4513" name="Rectangle 1"/>
          <p:cNvSpPr>
            <a:spLocks noChangeArrowheads="1"/>
          </p:cNvSpPr>
          <p:nvPr/>
        </p:nvSpPr>
        <p:spPr bwMode="auto">
          <a:xfrm>
            <a:off x="-180528" y="469386"/>
            <a:ext cx="9324528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Отдел образования, спорта и туризма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40404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/>
            </a:r>
            <a:b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40404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Новогрудского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районного исполнительного комитета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Государственное учреждение образования «Гимназия №2 г. 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Новогрудка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»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86000" y="2967335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Очень хочется всем нам пожелать, чтобы никогда не было войны. А для этого мы должны жить по заповедям Б</a:t>
            </a: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91172"/>
            <a:ext cx="707453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1403648" y="2996952"/>
            <a:ext cx="4572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2" descr="Red_Tulips,_Cincinnati,_Ohio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611560" y="404664"/>
            <a:ext cx="7776864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22 июня 1941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г.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Патриарший Местоблюститель митр. Сергий составил «Послание пастырям и </a:t>
            </a:r>
            <a:r>
              <a:rPr lang="ru-RU" sz="2800" b="1" dirty="0" err="1">
                <a:latin typeface="Times New Roman" pitchFamily="18" charset="0"/>
                <a:cs typeface="Times New Roman" pitchFamily="18" charset="0"/>
              </a:rPr>
              <a:t>пасомым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 Христовой православной Церкви», в котором раскрыл антихрист. сущность фашизма и призвал верующих на защиту Отечества от «жалких потомков врагов православного христианства». Послание рассылалось по епархиям и приходам</a:t>
            </a:r>
          </a:p>
        </p:txBody>
      </p:sp>
      <p:pic>
        <p:nvPicPr>
          <p:cNvPr id="5" name="Рисунок 2" descr="Red_Tulips,_Cincinnati,_Ohio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0" y="0"/>
            <a:ext cx="493204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Враждует мир с рабами Божьими</a:t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 теснотой скорбью и молвой.</a:t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 Мы не желанны и не прошены</a:t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 везде, где веет дух мирской.</a:t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 Нам заповедано безропотно</a:t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 нести тяжелые кресты;</a:t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 Взирая на распятье Господа</a:t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 идти по узкому пути.</a:t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2129468"/>
            <a:ext cx="4680520" cy="4611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2" descr="Red_Tulips,_Cincinnati,_Ohio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67544" y="188640"/>
            <a:ext cx="7992888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«Молитва об изгнании врагов из Отечества»</a:t>
            </a:r>
            <a:r>
              <a:rPr lang="ru-RU" sz="3200" b="1" dirty="0" smtClean="0">
                <a:solidFill>
                  <a:srgbClr val="333333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lang="ru-RU" sz="3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составленную в Отечественную войну 1812 г </a:t>
            </a:r>
            <a:r>
              <a:rPr lang="ru-RU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</a:t>
            </a:r>
            <a:r>
              <a:rPr lang="ru-RU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«Боже отец наших… всех нас  укрепи  верою в </a:t>
            </a:r>
            <a:r>
              <a:rPr lang="ru-RU" sz="3200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Тя</a:t>
            </a:r>
            <a:r>
              <a:rPr lang="ru-RU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утверди надеждою,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одушеви истинною друг ко другу </a:t>
            </a:r>
            <a:r>
              <a:rPr lang="ru-RU" sz="3200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любовию</a:t>
            </a:r>
            <a:r>
              <a:rPr lang="ru-RU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вооружи единодушием на праведное </a:t>
            </a:r>
            <a:r>
              <a:rPr lang="ru-RU" sz="3200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защищение</a:t>
            </a:r>
            <a:r>
              <a:rPr lang="ru-RU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одержания</a:t>
            </a:r>
            <a:r>
              <a:rPr lang="ru-RU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еже дал </a:t>
            </a:r>
            <a:r>
              <a:rPr lang="ru-RU" sz="3200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еси</a:t>
            </a:r>
            <a:r>
              <a:rPr lang="ru-RU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 нам и </a:t>
            </a:r>
            <a:r>
              <a:rPr lang="ru-RU" sz="3200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отцем</a:t>
            </a:r>
            <a:r>
              <a:rPr lang="ru-RU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нашим, да не вознесётся </a:t>
            </a:r>
            <a:r>
              <a:rPr lang="ru-RU" sz="3200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жизя</a:t>
            </a:r>
            <a:r>
              <a:rPr lang="ru-RU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нечистивых</a:t>
            </a:r>
            <a:r>
              <a:rPr lang="ru-RU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на жребий освященных…»</a:t>
            </a:r>
            <a:endParaRPr lang="ru-RU" sz="3200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2" descr="Red_Tulips,_Cincinnati,_Ohio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323528" y="332656"/>
            <a:ext cx="784887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Выполняя свой пастырский долг и находясь рядом со страждущим белорусским народом, православные священнослужители претерпевали те же беды и невзгоды, которые выпали на долю каждого белоруса.</a:t>
            </a: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916832"/>
            <a:ext cx="6192688" cy="4097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63418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2" descr="Red_Tulips,_Cincinnati,_Ohio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-756592" y="0"/>
            <a:ext cx="9144000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899592" y="764704"/>
            <a:ext cx="705678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26 июня митр. Сергий совершил в Богоявления Господня соборе Москвы молебен о победе рус. воинства, зачитав молитву, составленную в Отечественную войну 1812 г.</a:t>
            </a:r>
          </a:p>
        </p:txBody>
      </p:sp>
      <p:pic>
        <p:nvPicPr>
          <p:cNvPr id="1026" name="Picture 2" descr="C:\Documents and Settings\Мастер\Рабочий стол\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67944" y="3501008"/>
            <a:ext cx="3456384" cy="32129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2" descr="Red_Tulips,_Cincinnati,_Ohio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23528" y="188640"/>
            <a:ext cx="639045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Я знаю, никакой моей вины</a:t>
            </a:r>
          </a:p>
          <a:p>
            <a:pPr>
              <a:lnSpc>
                <a:spcPct val="150000"/>
              </a:lnSpc>
              <a:defRPr/>
            </a:pP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 том, что другие не пришли с войны,</a:t>
            </a:r>
          </a:p>
          <a:p>
            <a:pPr>
              <a:lnSpc>
                <a:spcPct val="150000"/>
              </a:lnSpc>
              <a:defRPr/>
            </a:pP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 то, что они - кто старше, кто моложе -</a:t>
            </a:r>
          </a:p>
          <a:p>
            <a:pPr>
              <a:lnSpc>
                <a:spcPct val="150000"/>
              </a:lnSpc>
              <a:defRPr/>
            </a:pP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Остались там, и не о том же речь,</a:t>
            </a:r>
          </a:p>
          <a:p>
            <a:pPr>
              <a:lnSpc>
                <a:spcPct val="150000"/>
              </a:lnSpc>
              <a:defRPr/>
            </a:pP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Что я их мог, но не сумел сберечь,-</a:t>
            </a:r>
          </a:p>
          <a:p>
            <a:pPr>
              <a:lnSpc>
                <a:spcPct val="150000"/>
              </a:lnSpc>
              <a:defRPr/>
            </a:pP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Речь не о том, но все же, все же, все 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же…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99592" y="4653136"/>
            <a:ext cx="770755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Наш долг  помнить о каждом погибшем </a:t>
            </a:r>
            <a:endParaRPr lang="ru-RU" sz="32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548681"/>
            <a:ext cx="3275855" cy="3240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2" descr="Red_Tulips,_Cincinnati,_Ohio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1" descr="21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332656"/>
            <a:ext cx="5040560" cy="39158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6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23928" y="2636912"/>
            <a:ext cx="4968552" cy="3960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2" descr="Red_Tulips,_Cincinnati,_Ohio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683568" y="980728"/>
            <a:ext cx="8136904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Смерть  митрополита Сергия</a:t>
            </a:r>
          </a:p>
          <a:p>
            <a:pPr algn="ctr"/>
            <a:endParaRPr lang="ru-RU" sz="4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29 апреля 1944 года на пустынном участке шоссе Вильнюс – Рига машина Патриаршего Экзарха Прибалтики митрополита Сергия была расстреляна автоматчиками. Митрополит Сергий и его спутники погибли. Убийство главы Экзархата было списано фашистами на местных партизан националистического толка – «зеленых братьев».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4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3741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2" descr="Red_Tulips,_Cincinnati,_Ohio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611560" y="764705"/>
            <a:ext cx="6246440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"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Не в первый раз русский народ переживает нашествие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иноплеменных,не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в первый раз ему принимать огненное крещение для спасения родной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земли.Силен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враг ,но "велик Бог земли Русской",как воскликнул Мамай на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Куликовском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поле, разгромленный русским воинством. Господь даст, при-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дется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повторить этот возглас и теперешнему нашему врагу". Из обращения митрополита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Сергея.Октябрь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1941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Red_Tulips,_Cincinnati,_Ohio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Рисунок 1" descr="16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404664"/>
            <a:ext cx="5653136" cy="4680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2" descr="044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39952" y="3356992"/>
            <a:ext cx="5004048" cy="3501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 advClick="0" advTm="3448">
    <p:zoom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TextBox 2"/>
          <p:cNvSpPr txBox="1"/>
          <p:nvPr/>
        </p:nvSpPr>
        <p:spPr>
          <a:xfrm>
            <a:off x="611560" y="260648"/>
            <a:ext cx="7848872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9600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Погибших ждут вечно</a:t>
            </a:r>
            <a:endParaRPr lang="ru-RU" sz="96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2" descr="Red_Tulips,_Cincinnati,_Ohio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1" descr="063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4048" y="2420888"/>
            <a:ext cx="4139952" cy="38884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2915816" cy="33123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4909962" y="938257"/>
            <a:ext cx="363589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Пастырь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не мог быть изолирован от паствы и не откликаться на настроение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мирян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1" descr="021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5536" y="3429000"/>
            <a:ext cx="4320480" cy="3024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2" descr="Red_Tulips,_Cincinnati,_Ohio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548680"/>
            <a:ext cx="7848872" cy="57606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2" descr="Red_Tulips,_Cincinnati,_Ohio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6865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88640"/>
            <a:ext cx="3960440" cy="37330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55976" y="3789040"/>
            <a:ext cx="4536504" cy="30689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2" descr="Red_Tulips,_Cincinnati,_Ohio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7890" name="Picture 2" descr="http://im0-tub-by.yandex.net/i?id=606f12a951fbec9628692539175a650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60648"/>
            <a:ext cx="4499992" cy="4176464"/>
          </a:xfrm>
          <a:prstGeom prst="rect">
            <a:avLst/>
          </a:prstGeom>
          <a:noFill/>
        </p:spPr>
      </p:pic>
      <p:pic>
        <p:nvPicPr>
          <p:cNvPr id="3789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11960" y="1844824"/>
            <a:ext cx="4752529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2" descr="Red_Tulips,_Cincinnati,_Ohio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51520" y="476672"/>
            <a:ext cx="8568952" cy="28315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Наши предки не падали духом, потому что помнили не о личных опасностях и выгодах, 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о священном долге пред Родиной и верой, а потому стали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победителями</a:t>
            </a:r>
          </a:p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 “Бог не в силе, а в правде” — помните эти слова святого благоверного князя Александра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Невского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Вот с этой правдой Божией не был страшен враг. Ибо правда Божия всегда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побеждает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endParaRPr lang="ru-RU" b="1" dirty="0"/>
          </a:p>
        </p:txBody>
      </p:sp>
      <p:pic>
        <p:nvPicPr>
          <p:cNvPr id="4" name="Рисунок 1" descr="009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1641" y="3140967"/>
            <a:ext cx="2592288" cy="3298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1592" y="3935460"/>
            <a:ext cx="3672408" cy="29225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2" descr="Red_Tulips,_Cincinnati,_Ohio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332656"/>
            <a:ext cx="6660232" cy="422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323528" y="4725144"/>
            <a:ext cx="8966557" cy="184665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Митрополиты Сергий (</a:t>
            </a:r>
            <a:r>
              <a:rPr lang="ru-RU" sz="2400" b="1" i="1" dirty="0" err="1">
                <a:latin typeface="Times New Roman" pitchFamily="18" charset="0"/>
                <a:cs typeface="Times New Roman" pitchFamily="18" charset="0"/>
              </a:rPr>
              <a:t>Страгородский</a:t>
            </a: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), Алексий (Симанский), </a:t>
            </a:r>
            <a:endParaRPr lang="ru-RU" sz="2400" b="1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Николай </a:t>
            </a: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2400" b="1" i="1" dirty="0" err="1">
                <a:latin typeface="Times New Roman" pitchFamily="18" charset="0"/>
                <a:cs typeface="Times New Roman" pitchFamily="18" charset="0"/>
              </a:rPr>
              <a:t>Ярушевич</a:t>
            </a:r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окружении архиереев, возвращенных из ссылки </a:t>
            </a:r>
            <a:endParaRPr lang="ru-RU" sz="2400" b="1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для </a:t>
            </a:r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участия в Соборе 1943 г. 123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2" descr="Red_Tulips,_Cincinnati,_Ohio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51520" y="332656"/>
            <a:ext cx="8712968" cy="55399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В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своем рождественском Послании от 13 декабря 1942 года Патриарший Местоблюститель Сергий указывал, </a:t>
            </a: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обращаясь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к архипастырям и населению оккупированных территорий: </a:t>
            </a: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Участник партизанской войны не только тот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кто с оружием в руках нападает на вражеские отряды. </a:t>
            </a: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Участник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и тот, кто поставляет партизанам хлеб, и все, что им нужно в их полной опасности жизни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кто скрывает партизан от предателей и немецких шпионов; кто ходит за ранеными и прочее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Не давайте врагу чувствовать себя хозяином вашей области, жить в ней сытно и безопасно. </a:t>
            </a: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Пусть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тыл для него будет не лучше фронта, где громит его наша Красная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Армия» 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2" descr="Red_Tulips,_Cincinnati,_Ohio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404664"/>
            <a:ext cx="7416824" cy="5004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Red_Tulips,_Cincinnati,_Ohio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395536" y="78784"/>
            <a:ext cx="7757797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17488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Причинами, побудившими православное духовенство помогать партизанам и подпольщикам, </a:t>
            </a:r>
          </a:p>
          <a:p>
            <a:pPr marL="0" marR="0" lvl="0" indent="217488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были не столько прямые указания Московского Патриарха, </a:t>
            </a:r>
          </a:p>
          <a:p>
            <a:pPr marL="0" marR="0" lvl="0" indent="217488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сколько морально-нравственные качества и место проживания каждого священнослужителя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2387108"/>
            <a:ext cx="4832476" cy="42326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 advClick="0" advTm="5102">
    <p:circl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2" descr="Red_Tulips,_Cincinnati,_Ohio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67543" y="764704"/>
            <a:ext cx="813690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На их грудях вырезали звёзды, их живьём палили в церквях, 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но не сломили 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дух и веру в Бога . Они не склонили головы перед врагом. 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Остались преданными сыновьями своего  Отечества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3068961"/>
            <a:ext cx="7272808" cy="37890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43074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2" descr="Red_Tulips,_Cincinnati,_Ohio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026" name="Picture 2" descr="C:\Documents and Settings\Мастер\Рабочий стол\Новая папка\Сретение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1640" y="4293096"/>
            <a:ext cx="4762500" cy="2564904"/>
          </a:xfrm>
          <a:prstGeom prst="rect">
            <a:avLst/>
          </a:prstGeom>
          <a:noFill/>
        </p:spPr>
      </p:pic>
      <p:sp>
        <p:nvSpPr>
          <p:cNvPr id="51201" name="Rectangle 1"/>
          <p:cNvSpPr>
            <a:spLocks noChangeArrowheads="1"/>
          </p:cNvSpPr>
          <p:nvPr/>
        </p:nvSpPr>
        <p:spPr bwMode="auto">
          <a:xfrm>
            <a:off x="323528" y="991033"/>
            <a:ext cx="8568952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этом году празднуется 70-летие победы Советского Союза в Великой Отечественной войне. Эта победа досталась нелегко: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огромные потери, разруха и кошмар концентрационных лагерей вошли в историю Отечества навсегда.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Важнейшую роль в итоге войны сыграл героизм народа, его самоотверженность и боевой дух. Этот героизм вдохновлялся не только патриотизмом, жаждой мести, но и верой. Верили в Сталина, в Жукова, ещё верили в Бога.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2" descr="Red_Tulips,_Cincinnati,_Ohio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1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39553" y="188640"/>
            <a:ext cx="806489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Церковь Рождества Пресвятой Богородицы деревни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Ятра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Новогрудского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района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Здесь ,в деревне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Ятра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, в годы Великой Отечественной войны, служил православный священник Борис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Кирик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pic>
        <p:nvPicPr>
          <p:cNvPr id="4" name="Picture 1" descr="C:\Documents and Settings\Мастер\Мои документы\святые 2\Ятра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47864" y="2060848"/>
            <a:ext cx="5400600" cy="3312368"/>
          </a:xfrm>
          <a:prstGeom prst="rect">
            <a:avLst/>
          </a:prstGeom>
          <a:noFill/>
        </p:spPr>
      </p:pic>
      <p:pic>
        <p:nvPicPr>
          <p:cNvPr id="6" name="Picture 2" descr="F:\ятра\b27cd4aa-93f9-05a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2060848"/>
            <a:ext cx="2555776" cy="28083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2" descr="Red_Tulips,_Cincinnati,_Ohio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55576" y="620688"/>
            <a:ext cx="6406396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Подвиг  священника Бориса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Кирика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и его жены скупыми строками в книге «Память»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Новогрудского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района.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Отец Борис. Он со своей женой помогал партизанам чем только мог: в склепе под домом от немцев прятал раненых, лечил и ухаживал за ним. Не раз передавал продукты питания и лекарства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дпя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партизан. </a:t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Несколько месяцев отец Борис со своей Матушкой в "подполье" лечили раненого партизана, которого звали Виктор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Угожин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. После выздоровления партизан вернулся к своим, стал командиром разведки Первомайского партизанского отряда. Рискуя своей жизнью, священник и его жена вылечили более десятка партизан. 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2" descr="Red_Tulips,_Cincinnati,_Ohio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227127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395536" y="332656"/>
            <a:ext cx="8496944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Родной брат Бориса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Кирика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Павел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Кирик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был секретарем епископа Афанасия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Мартоса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в городе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Новогрудке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. Борис Константинович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Кирик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выписывал рецепты, Павел Константинович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Кирик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получал по ним лекарства в городской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овогрудской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аптеке у знакомой фар-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мацевтки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Сосиновской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, являвшейся дочерью священника. Еженедельно Борис Константинович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Кирик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приезжал к брату за лекарствами. Для содержания подпольного госпиталя требовались не только медикаменты, но и добровольные помощники, которые набирались из членов прихода. Это требовало от жителей села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Ятры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соблюдения правил конспирации, а от священника - таланта организатора и большого доверия к прихожанам. Одного доноса было бы достаточно для гибели жителей всей деревни. 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2" descr="Red_Tulips,_Cincinnati,_Ohio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51520" y="260648"/>
            <a:ext cx="8640960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Рисковали они очень. Дело в том, что фашисты для борьбы с партизанами создали специальный батальон 57. В мае 1943 года фашисты окружили деревню, которая располагалась недалеко от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Ятры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, согнали всех жителей (а это почти 500 человек) и сожгли живыми в домах. Такая же судьба ждала жителей деревень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Ятра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и Заполье. </a:t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Во время очередной карательной операции по чьему-то доносу фашисты схватили священника Бориса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Кирика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и его жену. На их груди фашисты вырезали звёзды, пытали, всячески издевались, а затем отправили в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Колдычевский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концлагерь. Там они от многих мучений умерли. </a:t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Эти люди мужественно приняли смерть, не выдав карателям никого из своих помощников. А тех помощников у отца Бориса и матушка было с добрый десяток. Например, лекарства для подпольного "госпиталя" отца Бориса доставляли из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овогрудской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аптеки. </a:t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Отец Борис своим мужеством доказал, что священник - это высокое звание. Вечная ему память, вечная память его жене! </a:t>
            </a:r>
            <a:br>
              <a:rPr lang="ru-RU" sz="2000" b="1" dirty="0" smtClean="0">
                <a:latin typeface="Times New Roman" pitchFamily="18" charset="0"/>
                <a:cs typeface="Times New Roman" pitchFamily="18" charset="0"/>
              </a:rPr>
            </a:b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2" descr="Red_Tulips,_Cincinnati,_Ohio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51521" y="476672"/>
            <a:ext cx="8640960" cy="35086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«Пусть ваши местные партизаны будут для вас (верующих людей. - С.С.) не только примером и одобрением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но и предметом непрестанного попечения. Помните, что всякая услуга, оказанная партизану, 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есть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заслуга перед Родиной и лишний шаг к вашему собственному освобождению от фашистского плена, 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писал будущий Патриарх Сергий в январе 1942 года.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– 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Помните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, что Родина не забывает вас. Итак, дерзайте, стойте мужественно и непоколебимо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содержа веру и верность, и зрите в спасение от Господа! Господь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поборает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и поборет за нас»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2" descr="Red_Tulips,_Cincinnati,_Ohio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251520" y="495638"/>
            <a:ext cx="8568952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Во всех случаях, когда становилось известно о сотрудничестве священников с партизанами, их ждала мученическая смерть. Так, были схвачены и расстреляны девяностодвухлетний священник Александр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Волосович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семидесятилетний протоиерей Павел Сосновский, сорокасемилетний иерей Павел Щерба, замучен иерей Владимир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Назаревский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Шестидесятилетнего священника Петра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Бацяна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настоятеля церкви в деревне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Кобыльники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Минской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областиСД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арестовало за участие в спасении евреев. Его поместили в минскую тюрьму, где запрягали в плуг и пахали на нем тюремный огород, травили собаками до тех пор, пока он не умер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И это далеко-далеко не полный перечень жертв репрессий со стороны оккупационного режима в отношении священнослужител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ей.</a:t>
            </a:r>
            <a:endParaRPr kumimoji="0" lang="ru-RU" sz="18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2" descr="Red_Tulips,_Cincinnati,_Ohio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251520" y="87640"/>
            <a:ext cx="8604448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деревне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Вулька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сорок семь ее жителей, включая местного священника и его семью, согнали в церковь. Затем церковь вместе с запертыми там людьми была подожжена с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помощью бутылок с зажигательной смесью. Все находившиеся там заживо сгорели...</a:t>
            </a:r>
            <a:endParaRPr kumimoji="0" lang="ru-RU" sz="2800" b="1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2920976"/>
            <a:ext cx="3456384" cy="27978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Рисунок 1" descr="17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48064" y="2920976"/>
            <a:ext cx="3240360" cy="3460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2" descr="Red_Tulips,_Cincinnati,_Ohio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1" y="171505"/>
            <a:ext cx="6300192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Около трехсот жителей деревни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Хоростово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ныне Минской области вместе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 священником Иоанном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Лойко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были заживо сожжены в праздник Сретения Господня в 1942 году,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во время совершения праздничной Литургии в местном Свято-Покровском храме. В объятом огнем храме о. Иоанн продолжал совершать богослужение, и из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уже рушившегося храма доносилось: «Тело Христово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приимите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Источника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Бессмертнаго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вкусите...» При этом о. Иоанну было предложено оставить прихожан и спасти свою жизнь, на что он не согласился.</a:t>
            </a:r>
            <a:endParaRPr kumimoji="0" lang="ru-RU" sz="2400" b="1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88224" y="1916832"/>
            <a:ext cx="2376264" cy="5085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2" descr="Red_Tulips,_Cincinnati,_Ohio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7536" y="0"/>
            <a:ext cx="9136464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251520" y="548681"/>
            <a:ext cx="6102424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Во время карательных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экпедиций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против партизан были сожжены в Гомельской области 19 церквей и в самом городе Гомеле — 2 храма. В бывшем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Освейском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районе Витебской области было сожжено 5 церквей. В ходе только одной карательной операции, проводившейся в феврале 1943 года в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Пинской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области, было сожжено около 70-ти деревень и 14 церквей.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692696"/>
            <a:ext cx="2987824" cy="59046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2" descr="Red_Tulips,_Cincinnati,_Ohio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 descr="000072_117432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260648"/>
            <a:ext cx="5211688" cy="36739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1" descr="024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20072" y="1817440"/>
            <a:ext cx="3672408" cy="5040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5" name="Picture 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520" y="2996952"/>
            <a:ext cx="4361657" cy="35840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2" descr="Red_Tulips,_Cincinnati,_Ohio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09357" y="332656"/>
            <a:ext cx="7142275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Сохраним память о тех. </a:t>
            </a:r>
          </a:p>
          <a:p>
            <a:pPr algn="r"/>
            <a:r>
              <a:rPr lang="ru-RU" sz="4800" b="1" dirty="0"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то сохранил нам  жизнь</a:t>
            </a:r>
            <a:endParaRPr lang="ru-RU" sz="4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Documents and Settings\Мастер\Рабочий стол\Новая папка\caf12a55abb9t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2204864"/>
            <a:ext cx="4680520" cy="3654152"/>
          </a:xfrm>
          <a:prstGeom prst="rect">
            <a:avLst/>
          </a:prstGeom>
          <a:noFill/>
        </p:spPr>
      </p:pic>
      <p:pic>
        <p:nvPicPr>
          <p:cNvPr id="5" name="Рисунок 3" descr="8946523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76056" y="3284984"/>
            <a:ext cx="3672408" cy="357301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perspectiveFront"/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2" descr="Red_Tulips,_Cincinnati,_Ohio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4337" name="Rectangle 1"/>
          <p:cNvSpPr>
            <a:spLocks noChangeArrowheads="1"/>
          </p:cNvSpPr>
          <p:nvPr/>
        </p:nvSpPr>
        <p:spPr bwMode="auto">
          <a:xfrm>
            <a:off x="251520" y="30778"/>
            <a:ext cx="8640960" cy="58785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Обращаясь к прискорбной теме уничтожения городов и сел Беларуси и мирных их обитателей, невозможно обойти вниманием трагическое событие, произошедшее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23 июля 1943 года в селе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Доры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Воложинского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района Минской области. В этот день в местной церкви Покрова Пресвятой Богородицы было заживо сожжено 257 мирных жителей —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уроженцев этих мест. Теперь на том месте, где стояла церковь, сооружен мемориал под названием </a:t>
            </a: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«Погибших ждут вечно»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 неподалеку выстроен, в память мученически убиенных людей, новый храм.</a:t>
            </a:r>
            <a:endParaRPr kumimoji="0" lang="ru-RU" sz="2800" b="1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8850" name="Picture 2" descr="C:\Documents and Settings\Мастер\Рабочий стол\i (4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1412776"/>
            <a:ext cx="2987824" cy="2692127"/>
          </a:xfrm>
          <a:prstGeom prst="rect">
            <a:avLst/>
          </a:prstGeom>
          <a:noFill/>
        </p:spPr>
      </p:pic>
      <p:pic>
        <p:nvPicPr>
          <p:cNvPr id="78851" name="Picture 3" descr="C:\Documents and Settings\Мастер\Рабочий стол\i (5)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27984" y="3645024"/>
            <a:ext cx="4427984" cy="2804517"/>
          </a:xfrm>
          <a:prstGeom prst="rect">
            <a:avLst/>
          </a:prstGeom>
          <a:noFill/>
        </p:spPr>
      </p:pic>
      <p:pic>
        <p:nvPicPr>
          <p:cNvPr id="78852" name="Picture 4" descr="C:\Documents and Settings\Мастер\Рабочий стол\i (7)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11560" y="3933056"/>
            <a:ext cx="3456384" cy="2592288"/>
          </a:xfrm>
          <a:prstGeom prst="rect">
            <a:avLst/>
          </a:prstGeom>
          <a:noFill/>
        </p:spPr>
      </p:pic>
      <p:pic>
        <p:nvPicPr>
          <p:cNvPr id="78854" name="Picture 6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788024" y="1268760"/>
            <a:ext cx="3240360" cy="2160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755576" y="318077"/>
            <a:ext cx="7884723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Священники действовали по христианским законам и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не могли отказать в помощи тем, кто в ней нуждался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2" descr="Red_Tulips,_Cincinnati,_Ohio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169" name="Rectangle 1"/>
          <p:cNvSpPr>
            <a:spLocks noChangeArrowheads="1"/>
          </p:cNvSpPr>
          <p:nvPr/>
        </p:nvSpPr>
        <p:spPr bwMode="auto">
          <a:xfrm>
            <a:off x="395536" y="548680"/>
            <a:ext cx="7957392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Священник Анатолий 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Гандарович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из деревни 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Рабунь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Куренец-кого района 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Вилейской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области принимал у себя партизан, заданий от них не получал, но давал им продукты и предоставлял место для отдыха. Партизаны хранили в доме священника тол, капсулы и бикфордовы шнуры.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Помогал им священник и медикаментами </a:t>
            </a:r>
            <a:endParaRPr kumimoji="0" lang="ru-RU" sz="2000" b="1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1" descr="chldrn_05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5" y="2578234"/>
            <a:ext cx="7704855" cy="399173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perspectiveFront"/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2" descr="Red_Tulips,_Cincinnati,_Ohio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1681" name="Rectangle 1"/>
          <p:cNvSpPr>
            <a:spLocks noChangeArrowheads="1"/>
          </p:cNvSpPr>
          <p:nvPr/>
        </p:nvSpPr>
        <p:spPr bwMode="auto">
          <a:xfrm>
            <a:off x="251520" y="880843"/>
            <a:ext cx="8892480" cy="47089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Принимал у себя партизан и священник села 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Сидельники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По-розовского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района Брестской области 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Яссиевич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Афанасий 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Авто-нович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Начиная с 1942 года</a:t>
            </a:r>
            <a:r>
              <a:rPr lang="ru-RU" sz="20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 нему систематически с интервалом в неделю-две приходили партизаны, называвшие себя «москвичами».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В 1943 году в канун Пасхи в дом Афанасия 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Яссиевича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пришли около десяти партизан. Отобедав, один из них вручил священнику отпечатанное на машинке воззвание Киевского и Галицкого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архиепископа Николая 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Крутицкого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«Враг подвергает осквернению наши святыни, храмы божий. Во многих городах и селах они были превращены фашистами в конюшни, в уборные, в кухни, застенки, где пытают арестованных… Святая церковь радуется, что на святое дело восстают народные Герои - Славные Партизаны. Дорогие братья и сестры! Вас всех святая церковь пламенно зовет: 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по-могайте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чем можете этим героям выполнять их святое деяние», -прочел священник  Тогда же отец Афанасий вручил партизанам 100 немецких марок и пару белья 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2" descr="Red_Tulips,_Cincinnati,_Ohio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1265" name="Rectangle 1"/>
          <p:cNvSpPr>
            <a:spLocks noChangeArrowheads="1"/>
          </p:cNvSpPr>
          <p:nvPr/>
        </p:nvSpPr>
        <p:spPr bwMode="auto">
          <a:xfrm>
            <a:off x="251520" y="343689"/>
            <a:ext cx="8165377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Протоиерей Михаил Фомич 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Скрипко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- настоятель 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Негневич-ской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церкви 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Лидского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благочиния 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Барановичской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области –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был связным партизанского отряда имени Вячеслава Молотова 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4-2_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7544" y="1916832"/>
            <a:ext cx="2514482" cy="370467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5" name="Рисунок 3" descr="8946523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27984" y="1772816"/>
            <a:ext cx="3911924" cy="347166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perspectiveFront"/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2" descr="Red_Tulips,_Cincinnati,_Ohio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23528" y="332656"/>
            <a:ext cx="856895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Протоиерей Василий Данилович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Копычко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- благочинный Гомельского округа - являлся партизаном партизанской бригады имени Вячеслава Молотова, действовавшей на территории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Пинской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области [П. 11]. Василий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Копычко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собирал сведения о противнике, агитировал население поддерживать партизанское движение. Отец Василий организовал среди крестьян сбор одежды, обуви, продуктов питания для партизан. Он распространял сводки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Совинформбюро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. Отец Василий не только предупредил население о готовящейся карательной экспедиции против партизан, но и вступил в партизанский отряд 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2" descr="Red_Tulips,_Cincinnati,_Ohio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4753" name="Rectangle 1"/>
          <p:cNvSpPr>
            <a:spLocks noChangeArrowheads="1"/>
          </p:cNvSpPr>
          <p:nvPr/>
        </p:nvSpPr>
        <p:spPr bwMode="auto">
          <a:xfrm>
            <a:off x="539551" y="321708"/>
            <a:ext cx="7992889" cy="4893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Нелегко сложились судьбы многих священников-патриотов. Был угнан в Германию в концентрационный лагерь иеромонах Сергий из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Жировицкого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монастыря. Дальнейшая судьба его неизвестна  Священник Александр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Волосович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был отправлен в лагерь за то, что его сын был партизаном  Вывезены немцами в 1943 году священник Михаил Федорович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Кашеля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псаломщик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Раковичской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церкви Всеволод Иванович </a:t>
            </a:r>
            <a:r>
              <a:rPr kumimoji="0" lang="ru-RU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Олеханович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Известны случаи угона в Германию родственников священнослужителей. В том же 1943 году немцы выслали в лагерь мать и отца жены священника Николая Устиновича 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2" descr="Red_Tulips,_Cincinnati,_Ohio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79512" y="1124744"/>
            <a:ext cx="8712968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Архиерейский собор РПЦ 8 сент. 1943 г. провозгласил в числе своих деяний «Осуждение изменников вере и Отечеству», согласно которому «всякий виновный в измене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общецерковному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делу и перешедший на сторону фашизма, как противник Креста Господня, да числится отлученным, а епископ или клирик – лишенным сана» (ЖМП. 1943. № 1. С. 16; Смирнов А.,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прот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. Противники Креста Господня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2" descr="Red_Tulips,_Cincinnati,_Ohio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4817" name="Rectangle 1"/>
          <p:cNvSpPr>
            <a:spLocks noChangeArrowheads="1"/>
          </p:cNvSpPr>
          <p:nvPr/>
        </p:nvSpPr>
        <p:spPr bwMode="auto">
          <a:xfrm>
            <a:off x="251520" y="412497"/>
            <a:ext cx="8712968" cy="56938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10 апр. 1945 г. Сталин принял делегацию РПЦ во главе с Патриархом Алексием. На встрече</a:t>
            </a:r>
            <a:r>
              <a:rPr kumimoji="0" lang="ru-RU" sz="2800" b="1" i="0" u="none" strike="noStrike" cap="none" normalizeH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обсуждались вопросы патриотической деятельности и внутренней жизни Церкви, ее возможное участие в укреплении международных отношений в послевоенный период.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Сталин высоко оценил патриотическую деятельность РПЦ в годы войны, свидетельством чему стало присутствие Патриарха Алексия на трибуне мавзолея В. И. Ленина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во время Парада победы на Красной пл. 24 июня 1945 г. и несколько позднее – награждение Патриарха орденом Трудового Красного знамени.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2" descr="Red_Tulips,_Cincinnati,_Ohio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 descr="http://apologetik.ru/wp-content/uploads/2010/02/1133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188640"/>
            <a:ext cx="6624736" cy="40324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539552" y="4509120"/>
            <a:ext cx="8369855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i="1" dirty="0">
                <a:latin typeface="Times New Roman" pitchFamily="18" charset="0"/>
                <a:cs typeface="Times New Roman" pitchFamily="18" charset="0"/>
              </a:rPr>
              <a:t>Патриарх Алексий I в Кремле у Сталина. Худ. А. Максимов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2267744" y="5661248"/>
            <a:ext cx="610827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Родина помнит своих героев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2" descr="Red_Tulips,_Cincinnati,_Ohio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203848" y="191683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827584" y="428179"/>
            <a:ext cx="3888432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Светлая память</a:t>
            </a:r>
            <a:b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Тем, кого нет!</a:t>
            </a:r>
            <a:b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Тем,</a:t>
            </a:r>
            <a:b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Кто не встретил</a:t>
            </a:r>
            <a:b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Мирный Рассвет,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Сквозь канонады,</a:t>
            </a:r>
            <a:b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Сквозь голод,</a:t>
            </a:r>
            <a:b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Сквозь страх,</a:t>
            </a:r>
            <a:b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Гордо Победу </a:t>
            </a:r>
            <a:b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Нёс на плечах.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Боже!</a:t>
            </a:r>
            <a:b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Дай здравия</a:t>
            </a:r>
            <a:b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Тем, кто живой,</a:t>
            </a:r>
            <a:b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После побоищ, </a:t>
            </a:r>
            <a:b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Вернулся домой!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Вам, ветераны,</a:t>
            </a:r>
            <a:b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близи и в дали...</a:t>
            </a:r>
            <a:b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Низкий поклон</a:t>
            </a:r>
            <a:b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Наш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/>
            </a:r>
            <a:b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До самой земли!!!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984" y="0"/>
            <a:ext cx="4716016" cy="40324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2" descr="IMG_9657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29125" y="0"/>
            <a:ext cx="4714875" cy="4149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1" descr="IMG_9710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915816" y="4005064"/>
            <a:ext cx="3456384" cy="2852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2" descr="Red_Tulips,_Cincinnati,_Ohio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51520" y="404664"/>
            <a:ext cx="8640960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В 1942–1944 гг. во мн. республиках и областях СССР широко развернулось движение по сбору средств на строительство танковых колонн. 30 дек. 1942 г. митр. Сергий призвал верующих жертвовать средства на сооружение танковой колонны им.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Димитрия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Донского. На танковом заводе в Челябинске были выстроены 40 танков, которые митр. Николай 7 марта 1944 г. от Московской Патриархии передал Красной Армии. Танки из колонны им.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Димитрия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Донского участвовали в освобождении Украины, Белоруссии, Молдавии, Польши, в составе 516-го полка дошли до Берлина</a:t>
            </a:r>
          </a:p>
          <a:p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2" descr="Red_Tulips,_Cincinnati,_Ohio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 descr="http://apologetik.ru/wp-content/uploads/2010/02/1132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393504"/>
            <a:ext cx="8208912" cy="4464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3" name="Rectangle 1"/>
          <p:cNvSpPr>
            <a:spLocks noChangeArrowheads="1"/>
          </p:cNvSpPr>
          <p:nvPr/>
        </p:nvSpPr>
        <p:spPr bwMode="auto">
          <a:xfrm>
            <a:off x="251520" y="419224"/>
            <a:ext cx="8640960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Приняло участие белорусское духовенство и в сборе средств на построение, бронепоезда «Советская Белоруссия», самолетов для Красной армии, а также в единовременном сборе средств в помощь семьям фронтовиков, сиротам, раненым. Сбор средств велся и в период немецкой оккупации через партизанское командование и подпольные организации.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2" descr="Red_Tulips,_Cincinnati,_Ohio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467544" y="404664"/>
            <a:ext cx="8352928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Не раз приходилось священникам писать справки о том, что подозреваемые в связях с партизанами люди «глубоко верующие и не имеющие к партизанскому движению никакого отношения». Выдавая такие справки членам сельских советов, работникам советских учреждений, работникам советской милиции, священник Михаил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Гапоник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из деревни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Девятковцы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Берестовицкого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района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Белостокской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области, священник деревни Новый Двор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Василиш-ковского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района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Барановичской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области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Ефстафий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Балабушевич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, священник Владимирской церкви города Гродно Юлиан Миллер спасали жизни не только партизан и подпольщиков, но и их родных 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2" descr="short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71413" y="3789040"/>
            <a:ext cx="4911363" cy="285467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perspectiveLeft"/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2" descr="Red_Tulips,_Cincinnati,_Ohio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251520" y="744900"/>
            <a:ext cx="8640960" cy="4401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Начиная с осени 1943 г. к награждению государственными орденами и медалями стали представляться священнослужители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 активные верующие. Первое большое награждение состоялось в Ленинграде, когда группа духовенства была награждена медалями «За оборону Ленинграда».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В 1944 г. медалями «За оборону Москвы» были награждены священнослужители Московской и Тульской епархий. Всего за патриотическую деятельность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40 священнослужителей были удостоены медалей «За оборону Ленинграда» и «За оборону Москвы», более 50 награждены медалью «За доблестный труд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в Великой Отечественной войне», несколько десятков представителей духовенства награждены медалью «Партизану Великой Отечественной войны».</a:t>
            </a:r>
            <a:endParaRPr kumimoji="0" lang="ru-RU" sz="2000" b="1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4740104"/>
            <a:ext cx="3888432" cy="21178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Red_Tulips,_Cincinnati,_Ohio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9633" name="Rectangle 1"/>
          <p:cNvSpPr>
            <a:spLocks noChangeArrowheads="1"/>
          </p:cNvSpPr>
          <p:nvPr/>
        </p:nvSpPr>
        <p:spPr bwMode="auto">
          <a:xfrm>
            <a:off x="251520" y="500187"/>
            <a:ext cx="8280920" cy="6001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Начиная с осени 1943 г. к награждению государственными орденами и медалями стали представляться священнослужители и активные верующие.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Первое большое награждение состоялось в Ленинграде, когда группа духовенства была награждена медалями «За оборону Ленинграда».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В 1944 г. медалями «За оборону Москвы» были награждены священнослужители Московской и Тульской епархий. Всего за патриотическую деятельность 40 священнослужителей были удостоены медалей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«За оборону Ленинграда»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и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«За оборону Москвы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222222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», более 50 награждены медалью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«За доблестный труд в Великой Отечественной войне», несколько десятков представителей духовенства награждены медалью «Партизану Великой Отечественной войны».</a:t>
            </a:r>
            <a:endParaRPr kumimoji="0" lang="ru-RU" sz="2400" b="1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2" descr="Red_Tulips,_Cincinnati,_Ohio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1" descr="46460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00532" y="3437052"/>
            <a:ext cx="4429120" cy="327809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perspectiveFront"/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251520" y="359925"/>
            <a:ext cx="8568952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вященники-патриоты отмечались правительственными наградами. За заслуги перед Родиной и за личное мужество Виктор Васильевич 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Бекаревич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был награжден Орденом Великой Отечественной войны второй степени 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Отец Василий 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Копычко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награжден медалями «За победу над Германией», «За доблестный труд в годы Великой Отечественной войны» 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Заштатный протоиерей Петр Иванович 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Рожанович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из прихода села 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Рухче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Сталинского района 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Пинской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области за посильную помощь, которую он оказывал прихожанам и местным партизанским отрядам, был награжден медалью «За доблестный труд в годы Великой Отечественной войны» 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Священник прихода села 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Омеленец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Клещельского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района Брестской области Евгений 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Мисеюк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за патриотическую работу был награжден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медалью «За доблестный труд в годы Великой Отечественной войны» и орденом Преподобного Сергия Радонежского.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Маршал Георгий Константинович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Жуков лично обращался к нему с благодарностью за его служение Родине и в знак уважения прислал для Свято-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Крестовоздвиженской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церкви из Пруссии три колокола 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2" descr="Red_Tulips,_Cincinnati,_Ohio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323528" y="332656"/>
            <a:ext cx="7920880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2800" b="1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Помните!</a:t>
            </a:r>
          </a:p>
          <a:p>
            <a:pPr algn="ctr" eaLnBrk="0" hangingPunct="0"/>
            <a:r>
              <a:rPr lang="ru-RU" sz="2800" b="1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Через века,</a:t>
            </a:r>
          </a:p>
          <a:p>
            <a:pPr algn="ctr" eaLnBrk="0" hangingPunct="0"/>
            <a:r>
              <a:rPr lang="ru-RU" sz="2800" b="1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              через года –</a:t>
            </a:r>
          </a:p>
          <a:p>
            <a:pPr algn="ctr" eaLnBrk="0" hangingPunct="0"/>
            <a:r>
              <a:rPr lang="ru-RU" sz="2800" b="1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помните!</a:t>
            </a:r>
          </a:p>
          <a:p>
            <a:pPr algn="ctr" eaLnBrk="0" hangingPunct="0"/>
            <a:r>
              <a:rPr lang="ru-RU" sz="2800" b="1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О тех, </a:t>
            </a:r>
          </a:p>
          <a:p>
            <a:pPr algn="ctr" eaLnBrk="0" hangingPunct="0"/>
            <a:r>
              <a:rPr lang="ru-RU" sz="2800" b="1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кто уже не придет </a:t>
            </a:r>
          </a:p>
          <a:p>
            <a:pPr algn="ctr" eaLnBrk="0" hangingPunct="0"/>
            <a:r>
              <a:rPr lang="ru-RU" sz="2800" b="1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                             никогда,-</a:t>
            </a:r>
          </a:p>
          <a:p>
            <a:pPr algn="ctr" eaLnBrk="0" hangingPunct="0"/>
            <a:r>
              <a:rPr lang="ru-RU" sz="2800" b="1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помните!</a:t>
            </a:r>
          </a:p>
          <a:p>
            <a:pPr algn="ctr" eaLnBrk="0" hangingPunct="0"/>
            <a:r>
              <a:rPr lang="ru-RU" sz="2800" b="1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Не плачьте!</a:t>
            </a:r>
          </a:p>
          <a:p>
            <a:pPr algn="ctr" eaLnBrk="0" hangingPunct="0"/>
            <a:r>
              <a:rPr lang="ru-RU" sz="2800" b="1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 горле  </a:t>
            </a:r>
          </a:p>
          <a:p>
            <a:pPr algn="ctr" eaLnBrk="0" hangingPunct="0"/>
            <a:r>
              <a:rPr lang="ru-RU" sz="2800" b="1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          сдержите стоны,</a:t>
            </a:r>
          </a:p>
          <a:p>
            <a:pPr algn="ctr" eaLnBrk="0" hangingPunct="0"/>
            <a:r>
              <a:rPr lang="ru-RU" sz="2800" b="1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Памяти </a:t>
            </a:r>
          </a:p>
          <a:p>
            <a:pPr algn="ctr" eaLnBrk="0" hangingPunct="0"/>
            <a:r>
              <a:rPr lang="ru-RU" sz="2800" b="1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         павших </a:t>
            </a:r>
          </a:p>
          <a:p>
            <a:pPr algn="ctr" eaLnBrk="0" hangingPunct="0"/>
            <a:r>
              <a:rPr lang="ru-RU" sz="2800" b="1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                     будьте </a:t>
            </a:r>
          </a:p>
          <a:p>
            <a:pPr algn="ctr" eaLnBrk="0" hangingPunct="0"/>
            <a:r>
              <a:rPr lang="ru-RU" sz="2800" b="1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                                достойны!</a:t>
            </a:r>
            <a:endParaRPr lang="ru-RU" sz="2800" b="1" i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im1-tub-by.yandex.net/i?id=527bafb9dc76216a0bad6c47e06f0e1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7744" y="1484784"/>
            <a:ext cx="4824536" cy="361840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Red_Tulips,_Cincinnati,_Ohio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683568" y="404664"/>
            <a:ext cx="6174432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Во всех православных храмах в День Победы совершается особое ежегодное поминовение усопших воинов, за веру, Отечество и народ жизнь свою положивших, и всех страдальчески погибших в годы ВОВ 1941-1945 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годов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Red_Tulips,_Cincinnati,_Ohio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 rot="10800000" flipV="1">
            <a:off x="395536" y="902333"/>
            <a:ext cx="646246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Очень хочется всем нам пожелать, чтобы никогда не было войны. А для этого мы должны жить по заповедям Божиим.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1259632" y="2448012"/>
            <a:ext cx="6892849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Во всех православных храмах в День Победы совершается особое ежегодное поминовение усопших воинов, за веру,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Отечество и народ жизнь свою положивших,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 всех страдальчески погибших в годы ВОВ 1941-1945 годов"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ransition spd="med" advClick="0" advTm="3744">
    <p:diamond/>
  </p:transition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55776" y="1772816"/>
            <a:ext cx="4104456" cy="31552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Рисунок 1" descr="31211985_by_Autour_dici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7416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0" y="117475"/>
            <a:ext cx="8786813" cy="67405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b="1" i="1" dirty="0">
                <a:solidFill>
                  <a:schemeClr val="bg1"/>
                </a:solidFill>
                <a:latin typeface="+mj-lt"/>
              </a:rPr>
              <a:t>В тот день, когда окончилась война</a:t>
            </a:r>
          </a:p>
          <a:p>
            <a:pPr algn="ctr">
              <a:defRPr/>
            </a:pPr>
            <a:r>
              <a:rPr lang="ru-RU" b="1" i="1" dirty="0">
                <a:solidFill>
                  <a:schemeClr val="bg1"/>
                </a:solidFill>
                <a:latin typeface="+mj-lt"/>
              </a:rPr>
              <a:t>И все стволы палили в счет салюта,</a:t>
            </a:r>
          </a:p>
          <a:p>
            <a:pPr algn="ctr">
              <a:defRPr/>
            </a:pPr>
            <a:r>
              <a:rPr lang="ru-RU" b="1" i="1" dirty="0">
                <a:solidFill>
                  <a:schemeClr val="bg1"/>
                </a:solidFill>
                <a:latin typeface="+mj-lt"/>
              </a:rPr>
              <a:t>В тот час на торжестве была одна</a:t>
            </a:r>
          </a:p>
          <a:p>
            <a:pPr algn="ctr">
              <a:defRPr/>
            </a:pPr>
            <a:r>
              <a:rPr lang="ru-RU" b="1" i="1" dirty="0">
                <a:solidFill>
                  <a:schemeClr val="bg1"/>
                </a:solidFill>
                <a:latin typeface="+mj-lt"/>
              </a:rPr>
              <a:t>Особая для наших душ минута. </a:t>
            </a:r>
          </a:p>
          <a:p>
            <a:pPr algn="ctr">
              <a:defRPr/>
            </a:pPr>
            <a:endParaRPr lang="ru-RU" b="1" i="1" dirty="0">
              <a:solidFill>
                <a:schemeClr val="bg1"/>
              </a:solidFill>
              <a:latin typeface="+mj-lt"/>
            </a:endParaRPr>
          </a:p>
          <a:p>
            <a:pPr algn="ctr">
              <a:defRPr/>
            </a:pPr>
            <a:r>
              <a:rPr lang="ru-RU" b="1" i="1" dirty="0">
                <a:solidFill>
                  <a:schemeClr val="bg1"/>
                </a:solidFill>
                <a:latin typeface="+mj-lt"/>
              </a:rPr>
              <a:t>В конце пути, в далекой стороне,</a:t>
            </a:r>
          </a:p>
          <a:p>
            <a:pPr algn="ctr">
              <a:defRPr/>
            </a:pPr>
            <a:r>
              <a:rPr lang="ru-RU" b="1" i="1" dirty="0">
                <a:solidFill>
                  <a:schemeClr val="bg1"/>
                </a:solidFill>
                <a:latin typeface="+mj-lt"/>
              </a:rPr>
              <a:t>Под гром пальбы прощались мы впервые</a:t>
            </a:r>
          </a:p>
          <a:p>
            <a:pPr algn="ctr">
              <a:defRPr/>
            </a:pPr>
            <a:r>
              <a:rPr lang="ru-RU" b="1" i="1" dirty="0">
                <a:solidFill>
                  <a:schemeClr val="bg1"/>
                </a:solidFill>
                <a:latin typeface="+mj-lt"/>
              </a:rPr>
              <a:t>Со всеми, что погибли на войне,</a:t>
            </a:r>
          </a:p>
          <a:p>
            <a:pPr algn="ctr">
              <a:defRPr/>
            </a:pPr>
            <a:r>
              <a:rPr lang="ru-RU" b="1" i="1" dirty="0">
                <a:solidFill>
                  <a:schemeClr val="bg1"/>
                </a:solidFill>
                <a:latin typeface="+mj-lt"/>
              </a:rPr>
              <a:t>Как с мертвыми прощаются живые.</a:t>
            </a:r>
          </a:p>
          <a:p>
            <a:pPr algn="ctr">
              <a:defRPr/>
            </a:pPr>
            <a:endParaRPr lang="ru-RU" b="1" i="1" dirty="0">
              <a:solidFill>
                <a:schemeClr val="bg1"/>
              </a:solidFill>
              <a:latin typeface="+mj-lt"/>
            </a:endParaRPr>
          </a:p>
          <a:p>
            <a:pPr algn="ctr">
              <a:defRPr/>
            </a:pPr>
            <a:r>
              <a:rPr lang="ru-RU" b="1" i="1" dirty="0">
                <a:solidFill>
                  <a:schemeClr val="bg1"/>
                </a:solidFill>
                <a:latin typeface="+mj-lt"/>
              </a:rPr>
              <a:t>До той поры в душевной глубине</a:t>
            </a:r>
          </a:p>
          <a:p>
            <a:pPr algn="ctr">
              <a:defRPr/>
            </a:pPr>
            <a:r>
              <a:rPr lang="ru-RU" b="1" i="1" dirty="0">
                <a:solidFill>
                  <a:schemeClr val="bg1"/>
                </a:solidFill>
                <a:latin typeface="+mj-lt"/>
              </a:rPr>
              <a:t>Мы не прощались так бесповоротно.</a:t>
            </a:r>
          </a:p>
          <a:p>
            <a:pPr algn="ctr">
              <a:defRPr/>
            </a:pPr>
            <a:r>
              <a:rPr lang="ru-RU" b="1" i="1" dirty="0">
                <a:solidFill>
                  <a:schemeClr val="bg1"/>
                </a:solidFill>
                <a:latin typeface="+mj-lt"/>
              </a:rPr>
              <a:t>Мы были с ними как бы наравне,</a:t>
            </a:r>
          </a:p>
          <a:p>
            <a:pPr algn="ctr">
              <a:defRPr/>
            </a:pPr>
            <a:r>
              <a:rPr lang="ru-RU" b="1" i="1" dirty="0">
                <a:solidFill>
                  <a:schemeClr val="bg1"/>
                </a:solidFill>
                <a:latin typeface="+mj-lt"/>
              </a:rPr>
              <a:t>И разделял нас только лист учетный.</a:t>
            </a:r>
          </a:p>
          <a:p>
            <a:pPr algn="ctr">
              <a:defRPr/>
            </a:pPr>
            <a:endParaRPr lang="ru-RU" b="1" i="1" dirty="0">
              <a:solidFill>
                <a:schemeClr val="bg1"/>
              </a:solidFill>
              <a:latin typeface="+mj-lt"/>
            </a:endParaRPr>
          </a:p>
          <a:p>
            <a:pPr algn="ctr">
              <a:defRPr/>
            </a:pPr>
            <a:r>
              <a:rPr lang="ru-RU" b="1" i="1" dirty="0">
                <a:solidFill>
                  <a:schemeClr val="bg1"/>
                </a:solidFill>
                <a:latin typeface="+mj-lt"/>
              </a:rPr>
              <a:t> Мы с ними шли дорогою войны</a:t>
            </a:r>
          </a:p>
          <a:p>
            <a:pPr algn="ctr">
              <a:defRPr/>
            </a:pPr>
            <a:r>
              <a:rPr lang="ru-RU" b="1" i="1" dirty="0">
                <a:solidFill>
                  <a:schemeClr val="bg1"/>
                </a:solidFill>
                <a:latin typeface="+mj-lt"/>
              </a:rPr>
              <a:t>В едином братстве воинском до срока,</a:t>
            </a:r>
          </a:p>
          <a:p>
            <a:pPr algn="ctr">
              <a:defRPr/>
            </a:pPr>
            <a:r>
              <a:rPr lang="ru-RU" b="1" i="1" dirty="0">
                <a:solidFill>
                  <a:schemeClr val="bg1"/>
                </a:solidFill>
                <a:latin typeface="+mj-lt"/>
              </a:rPr>
              <a:t>Суровой славой их озарены,</a:t>
            </a:r>
          </a:p>
          <a:p>
            <a:pPr algn="ctr">
              <a:defRPr/>
            </a:pPr>
            <a:r>
              <a:rPr lang="ru-RU" b="1" i="1" dirty="0">
                <a:solidFill>
                  <a:schemeClr val="bg1"/>
                </a:solidFill>
                <a:latin typeface="+mj-lt"/>
              </a:rPr>
              <a:t>От их судьбы всегда неподалеку.</a:t>
            </a:r>
          </a:p>
          <a:p>
            <a:pPr algn="ctr">
              <a:defRPr/>
            </a:pPr>
            <a:endParaRPr lang="ru-RU" b="1" i="1" dirty="0">
              <a:solidFill>
                <a:schemeClr val="bg1"/>
              </a:solidFill>
              <a:latin typeface="+mj-lt"/>
            </a:endParaRPr>
          </a:p>
          <a:p>
            <a:pPr algn="ctr">
              <a:defRPr/>
            </a:pPr>
            <a:r>
              <a:rPr lang="ru-RU" b="1" i="1" dirty="0">
                <a:solidFill>
                  <a:schemeClr val="bg1"/>
                </a:solidFill>
                <a:latin typeface="+mj-lt"/>
              </a:rPr>
              <a:t>И только здесь, в особый этот миг,</a:t>
            </a:r>
          </a:p>
          <a:p>
            <a:pPr algn="ctr">
              <a:defRPr/>
            </a:pPr>
            <a:r>
              <a:rPr lang="ru-RU" b="1" i="1" dirty="0">
                <a:solidFill>
                  <a:schemeClr val="bg1"/>
                </a:solidFill>
                <a:latin typeface="+mj-lt"/>
              </a:rPr>
              <a:t>Исполненный величья и печали,</a:t>
            </a:r>
          </a:p>
          <a:p>
            <a:pPr algn="ctr">
              <a:defRPr/>
            </a:pPr>
            <a:r>
              <a:rPr lang="ru-RU" b="1" i="1" dirty="0">
                <a:solidFill>
                  <a:schemeClr val="bg1"/>
                </a:solidFill>
                <a:latin typeface="+mj-lt"/>
              </a:rPr>
              <a:t>Мы отделялись навсегда от них:</a:t>
            </a:r>
          </a:p>
          <a:p>
            <a:pPr algn="ctr">
              <a:defRPr/>
            </a:pPr>
            <a:r>
              <a:rPr lang="ru-RU" b="1" i="1" dirty="0">
                <a:solidFill>
                  <a:schemeClr val="bg1"/>
                </a:solidFill>
                <a:latin typeface="+mj-lt"/>
              </a:rPr>
              <a:t>Нас эти залпы с ними разлучали…</a:t>
            </a:r>
          </a:p>
        </p:txBody>
      </p:sp>
    </p:spTree>
  </p:cSld>
  <p:clrMapOvr>
    <a:masterClrMapping/>
  </p:clrMapOvr>
  <p:transition spd="med" advClick="0" advTm="500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4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4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2" descr="Red_Tulips,_Cincinnati,_Ohio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51520" y="188640"/>
            <a:ext cx="7475745" cy="3816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Нет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такой семьи, которая не потеряла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бы</a:t>
            </a: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кого-то в те лихие годы. </a:t>
            </a: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Это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мог быть отец, сын, мать, а иногда и все вместе. </a:t>
            </a: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Скорбная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память о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них,</a:t>
            </a: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невинно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убиенных, хранится в </a:t>
            </a: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сердцах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и передается из поколения в поколение.</a:t>
            </a:r>
          </a:p>
          <a:p>
            <a:endParaRPr lang="ru-RU" dirty="0"/>
          </a:p>
        </p:txBody>
      </p:sp>
      <p:pic>
        <p:nvPicPr>
          <p:cNvPr id="4099" name="Picture 3" descr="C:\Documents and Settings\Мастер\Рабочий стол\Новая папка\i (2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600" y="3645024"/>
            <a:ext cx="3816424" cy="2868910"/>
          </a:xfrm>
          <a:prstGeom prst="rect">
            <a:avLst/>
          </a:prstGeom>
          <a:noFill/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3429000"/>
            <a:ext cx="3672408" cy="3240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2" descr="Red_Tulips,_Cincinnati,_Ohio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 descr="tmp4FF-9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332656"/>
            <a:ext cx="3657600" cy="180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5" descr="tmp4FF-14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57625" y="620688"/>
            <a:ext cx="5286375" cy="328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3" descr="tmp4FF-11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29125" y="3443288"/>
            <a:ext cx="3857625" cy="3414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4" descr="tmp4FF-13.jp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39552" y="4509120"/>
            <a:ext cx="3657600" cy="173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1" descr="tmp4FF-5.jpg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79512" y="2204864"/>
            <a:ext cx="3657600" cy="222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2339752" y="1268760"/>
            <a:ext cx="5059398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600" b="1" dirty="0" smtClean="0">
                <a:latin typeface="Times New Roman" pitchFamily="18" charset="0"/>
                <a:cs typeface="Times New Roman" pitchFamily="18" charset="0"/>
              </a:rPr>
              <a:t>22 июня </a:t>
            </a:r>
            <a:endParaRPr lang="ru-RU" sz="96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2" descr="Red_Tulips,_Cincinnati,_Ohio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55576" y="260648"/>
            <a:ext cx="777686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Великая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Отечественная война началась 22 июня 1941 года, в день Всех святых, в земле Российской просиявших, а закончилась в Пасхальные светлые дни, что является явным подтверждением помощи Божией русскому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воинству. Эта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война не обострила противоречия между Русской Православной Церковью и государством, но напротив, подтолкнула Церковь подчинить свою деятельность высокому патриотическому долгу — защите Отечества</a:t>
            </a: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7447" y="3676968"/>
            <a:ext cx="3118689" cy="3060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Паркет">
  <a:themeElements>
    <a:clrScheme name="Паркет">
      <a:dk1>
        <a:sysClr val="windowText" lastClr="000000"/>
      </a:dk1>
      <a:lt1>
        <a:sysClr val="window" lastClr="FFFFFF"/>
      </a:lt1>
      <a:dk2>
        <a:srgbClr val="1D3641"/>
      </a:dk2>
      <a:lt2>
        <a:srgbClr val="DFE6D0"/>
      </a:lt2>
      <a:accent1>
        <a:srgbClr val="759AA5"/>
      </a:accent1>
      <a:accent2>
        <a:srgbClr val="CFC60D"/>
      </a:accent2>
      <a:accent3>
        <a:srgbClr val="99987F"/>
      </a:accent3>
      <a:accent4>
        <a:srgbClr val="90AC97"/>
      </a:accent4>
      <a:accent5>
        <a:srgbClr val="FFAD1C"/>
      </a:accent5>
      <a:accent6>
        <a:srgbClr val="B9AB6F"/>
      </a:accent6>
      <a:hlink>
        <a:srgbClr val="66AACD"/>
      </a:hlink>
      <a:folHlink>
        <a:srgbClr val="809DB3"/>
      </a:folHlink>
    </a:clrScheme>
    <a:fontScheme name="Обычная">
      <a:majorFont>
        <a:latin typeface="Tw Cen MT"/>
        <a:ea typeface=""/>
        <a:cs typeface=""/>
        <a:font script="Grek" typeface="Calibri"/>
        <a:font script="Cyrl" typeface="Calibri"/>
        <a:font script="Jpan" typeface="HG創英角ｺﾞｼｯｸUB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創英角ｺﾞｼｯｸUB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Паркет">
      <a:fillStyleLst>
        <a:solidFill>
          <a:schemeClr val="phClr"/>
        </a:solidFill>
        <a:gradFill rotWithShape="1">
          <a:gsLst>
            <a:gs pos="0">
              <a:schemeClr val="phClr">
                <a:tint val="79000"/>
                <a:satMod val="180000"/>
              </a:schemeClr>
            </a:gs>
            <a:gs pos="65000">
              <a:schemeClr val="phClr">
                <a:tint val="52000"/>
                <a:satMod val="250000"/>
              </a:schemeClr>
            </a:gs>
            <a:gs pos="100000">
              <a:schemeClr val="phClr">
                <a:tint val="29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8700000"/>
            </a:lightRig>
          </a:scene3d>
          <a:sp3d contourW="12700" prstMaterial="dkEdge">
            <a:bevelT w="0" h="0" prst="relaxedInset"/>
            <a:contourClr>
              <a:schemeClr val="phClr">
                <a:shade val="65000"/>
                <a:satMod val="15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13200000"/>
            </a:lightRig>
          </a:scene3d>
          <a:sp3d prstMaterial="dkEdge">
            <a:bevelT w="63500" h="50800" prst="relaxedIns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hade val="95000"/>
                <a:satMod val="200000"/>
              </a:schemeClr>
            </a:gs>
            <a:gs pos="53000">
              <a:schemeClr val="phClr">
                <a:shade val="60000"/>
                <a:satMod val="220000"/>
              </a:schemeClr>
            </a:gs>
            <a:gs pos="100000">
              <a:schemeClr val="phClr">
                <a:shade val="45000"/>
                <a:satMod val="22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3000"/>
                <a:shade val="97000"/>
                <a:satMod val="230000"/>
              </a:schemeClr>
            </a:gs>
            <a:gs pos="100000">
              <a:schemeClr val="phClr">
                <a:shade val="35000"/>
                <a:satMod val="250000"/>
              </a:schemeClr>
            </a:gs>
          </a:gsLst>
          <a:path path="circle">
            <a:fillToRect l="15000" t="50000" r="85000" b="6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Thatch</Template>
  <TotalTime>760</TotalTime>
  <Words>2915</Words>
  <Application>Microsoft Office PowerPoint</Application>
  <PresentationFormat>Экран (4:3)</PresentationFormat>
  <Paragraphs>177</Paragraphs>
  <Slides>59</Slides>
  <Notes>5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59</vt:i4>
      </vt:variant>
    </vt:vector>
  </HeadingPairs>
  <TitlesOfParts>
    <vt:vector size="60" baseType="lpstr">
      <vt:lpstr>Паркет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Sister</cp:lastModifiedBy>
  <cp:revision>97</cp:revision>
  <dcterms:created xsi:type="dcterms:W3CDTF">2015-03-28T19:56:23Z</dcterms:created>
  <dcterms:modified xsi:type="dcterms:W3CDTF">2016-02-24T12:37:48Z</dcterms:modified>
</cp:coreProperties>
</file>